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0"/>
  </p:notesMasterIdLst>
  <p:sldIdLst>
    <p:sldId id="256" r:id="rId2"/>
    <p:sldId id="257" r:id="rId3"/>
    <p:sldId id="273" r:id="rId4"/>
    <p:sldId id="278" r:id="rId5"/>
    <p:sldId id="277" r:id="rId6"/>
    <p:sldId id="274" r:id="rId7"/>
    <p:sldId id="276" r:id="rId8"/>
    <p:sldId id="275" r:id="rId9"/>
    <p:sldId id="262" r:id="rId10"/>
    <p:sldId id="264" r:id="rId11"/>
    <p:sldId id="270" r:id="rId12"/>
    <p:sldId id="271" r:id="rId13"/>
    <p:sldId id="268" r:id="rId14"/>
    <p:sldId id="269" r:id="rId15"/>
    <p:sldId id="263" r:id="rId16"/>
    <p:sldId id="266" r:id="rId17"/>
    <p:sldId id="267" r:id="rId18"/>
    <p:sldId id="25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930" autoAdjust="0"/>
  </p:normalViewPr>
  <p:slideViewPr>
    <p:cSldViewPr snapToGrid="0">
      <p:cViewPr varScale="1">
        <p:scale>
          <a:sx n="93" d="100"/>
          <a:sy n="93" d="100"/>
        </p:scale>
        <p:origin x="27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5D36A-252E-4CE8-89B4-F036F16BEB99}" type="datetimeFigureOut">
              <a:rPr lang="pt-BR" smtClean="0"/>
              <a:t>18/01/2024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4C06B-8066-468B-86B5-C40FE1A017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542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dos dados de nível de serviço ao cliente</a:t>
            </a:r>
          </a:p>
          <a:p>
            <a:endParaRPr lang="pt-BR" dirty="0"/>
          </a:p>
          <a:p>
            <a:r>
              <a:rPr lang="pt-BR" b="1" i="0" dirty="0">
                <a:effectLst/>
                <a:latin typeface="Söhne"/>
              </a:rPr>
              <a:t>Tempo de Resposta a Solicitações Técnicas: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tempo que a empresa leva para responder a consultas técnicas dos clientes pode ser vital, especialmente no setor aviação, onde a segurança e a eficiência são fundamentais.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O </a:t>
            </a:r>
            <a:r>
              <a:rPr lang="pt-BR" b="1" i="0" dirty="0">
                <a:solidFill>
                  <a:srgbClr val="171923"/>
                </a:solidFill>
                <a:effectLst/>
                <a:latin typeface="inter"/>
              </a:rPr>
              <a:t>Net Promoter Score</a:t>
            </a:r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 é uma metodologia de satisfação de clientes desenvolvida para avaliar o grau de </a:t>
            </a:r>
            <a:r>
              <a:rPr lang="pt-BR" b="1" i="0" dirty="0">
                <a:solidFill>
                  <a:srgbClr val="171923"/>
                </a:solidFill>
                <a:effectLst/>
                <a:latin typeface="inter"/>
              </a:rPr>
              <a:t>fidelidade dos clientes</a:t>
            </a:r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 de qualquer perfil de empresa.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8464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312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7460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699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728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178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151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dos dados de nível de serviço ao cliente</a:t>
            </a:r>
          </a:p>
          <a:p>
            <a:endParaRPr lang="pt-BR" dirty="0"/>
          </a:p>
          <a:p>
            <a:r>
              <a:rPr lang="pt-BR" b="1" i="0" dirty="0">
                <a:effectLst/>
                <a:latin typeface="Söhne"/>
              </a:rPr>
              <a:t>Tempo de Resposta a Solicitações Técnicas: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tempo que a empresa leva para responder a consultas técnicas dos clientes pode ser vital, especialmente no setor aviação, onde a segurança e a eficiência são fundamentais.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O </a:t>
            </a:r>
            <a:r>
              <a:rPr lang="pt-BR" b="1" i="0" dirty="0">
                <a:solidFill>
                  <a:srgbClr val="171923"/>
                </a:solidFill>
                <a:effectLst/>
                <a:latin typeface="inter"/>
              </a:rPr>
              <a:t>Net Promoter Score</a:t>
            </a:r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 é uma metodologia de satisfação de clientes desenvolvida para avaliar o grau de </a:t>
            </a:r>
            <a:r>
              <a:rPr lang="pt-BR" b="1" i="0" dirty="0">
                <a:solidFill>
                  <a:srgbClr val="171923"/>
                </a:solidFill>
                <a:effectLst/>
                <a:latin typeface="inter"/>
              </a:rPr>
              <a:t>fidelidade dos clientes</a:t>
            </a:r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 de qualquer perfil de empresa.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112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dos dados de nível de serviço ao cliente</a:t>
            </a:r>
          </a:p>
          <a:p>
            <a:endParaRPr lang="pt-BR" dirty="0"/>
          </a:p>
          <a:p>
            <a:r>
              <a:rPr lang="pt-BR" b="1" i="0" dirty="0">
                <a:effectLst/>
                <a:latin typeface="Söhne"/>
              </a:rPr>
              <a:t>Tempo de Resposta a Solicitações Técnicas: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tempo que a empresa leva para responder a consultas técnicas dos clientes pode ser vital, especialmente no setor aviação, onde a segurança e a eficiência são fundamentais.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O </a:t>
            </a:r>
            <a:r>
              <a:rPr lang="pt-BR" b="1" i="0" dirty="0">
                <a:solidFill>
                  <a:srgbClr val="171923"/>
                </a:solidFill>
                <a:effectLst/>
                <a:latin typeface="inter"/>
              </a:rPr>
              <a:t>Net Promoter Score</a:t>
            </a:r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 é uma metodologia de satisfação de clientes desenvolvida para avaliar o grau de </a:t>
            </a:r>
            <a:r>
              <a:rPr lang="pt-BR" b="1" i="0" dirty="0">
                <a:solidFill>
                  <a:srgbClr val="171923"/>
                </a:solidFill>
                <a:effectLst/>
                <a:latin typeface="inter"/>
              </a:rPr>
              <a:t>fidelidade dos clientes</a:t>
            </a:r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 de qualquer perfil de empresa.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039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dos dados de nível de serviço ao cliente</a:t>
            </a:r>
          </a:p>
          <a:p>
            <a:endParaRPr lang="pt-BR" dirty="0"/>
          </a:p>
          <a:p>
            <a:r>
              <a:rPr lang="pt-BR" b="1" i="0" dirty="0">
                <a:effectLst/>
                <a:latin typeface="Söhne"/>
              </a:rPr>
              <a:t>Tempo de Resposta a Solicitações Técnicas: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tempo que a empresa leva para responder a consultas técnicas dos clientes pode ser vital, especialmente no setor aviação, onde a segurança e a eficiência são fundamentais.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O </a:t>
            </a:r>
            <a:r>
              <a:rPr lang="pt-BR" b="1" i="0" dirty="0">
                <a:solidFill>
                  <a:srgbClr val="171923"/>
                </a:solidFill>
                <a:effectLst/>
                <a:latin typeface="inter"/>
              </a:rPr>
              <a:t>Net Promoter Score</a:t>
            </a:r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 é uma metodologia de satisfação de clientes desenvolvida para avaliar o grau de </a:t>
            </a:r>
            <a:r>
              <a:rPr lang="pt-BR" b="1" i="0" dirty="0">
                <a:solidFill>
                  <a:srgbClr val="171923"/>
                </a:solidFill>
                <a:effectLst/>
                <a:latin typeface="inter"/>
              </a:rPr>
              <a:t>fidelidade dos clientes</a:t>
            </a:r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 de qualquer perfil de empresa.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9877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dos dados de nível de serviço ao cliente</a:t>
            </a:r>
          </a:p>
          <a:p>
            <a:endParaRPr lang="pt-BR" dirty="0"/>
          </a:p>
          <a:p>
            <a:r>
              <a:rPr lang="pt-BR" b="1" i="0" dirty="0">
                <a:effectLst/>
                <a:latin typeface="Söhne"/>
              </a:rPr>
              <a:t>Tempo de Resposta a Solicitações Técnicas: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tempo que a empresa leva para responder a consultas técnicas dos clientes pode ser vital, especialmente no setor aviação, onde a segurança e a eficiência são fundamentais.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O </a:t>
            </a:r>
            <a:r>
              <a:rPr lang="pt-BR" b="1" i="0" dirty="0">
                <a:solidFill>
                  <a:srgbClr val="171923"/>
                </a:solidFill>
                <a:effectLst/>
                <a:latin typeface="inter"/>
              </a:rPr>
              <a:t>Net Promoter Score</a:t>
            </a:r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 é uma metodologia de satisfação de clientes desenvolvida para avaliar o grau de </a:t>
            </a:r>
            <a:r>
              <a:rPr lang="pt-BR" b="1" i="0" dirty="0">
                <a:solidFill>
                  <a:srgbClr val="171923"/>
                </a:solidFill>
                <a:effectLst/>
                <a:latin typeface="inter"/>
              </a:rPr>
              <a:t>fidelidade dos clientes</a:t>
            </a:r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 de qualquer perfil de empresa.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3101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Definição dos dados de nível de serviço ao cliente</a:t>
            </a:r>
          </a:p>
          <a:p>
            <a:endParaRPr lang="pt-BR" dirty="0"/>
          </a:p>
          <a:p>
            <a:r>
              <a:rPr lang="pt-BR" b="1" i="0" dirty="0">
                <a:effectLst/>
                <a:latin typeface="Söhne"/>
              </a:rPr>
              <a:t>Tempo de Resposta a Solicitações Técnicas: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 tempo que a empresa leva para responder a consultas técnicas dos clientes pode ser vital, especialmente no setor aviação, onde a segurança e a eficiência são fundamentais.</a:t>
            </a:r>
          </a:p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O </a:t>
            </a:r>
            <a:r>
              <a:rPr lang="pt-BR" b="1" i="0" dirty="0">
                <a:solidFill>
                  <a:srgbClr val="171923"/>
                </a:solidFill>
                <a:effectLst/>
                <a:latin typeface="inter"/>
              </a:rPr>
              <a:t>Net Promoter Score</a:t>
            </a:r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 é uma metodologia de satisfação de clientes desenvolvida para avaliar o grau de </a:t>
            </a:r>
            <a:r>
              <a:rPr lang="pt-BR" b="1" i="0" dirty="0">
                <a:solidFill>
                  <a:srgbClr val="171923"/>
                </a:solidFill>
                <a:effectLst/>
                <a:latin typeface="inter"/>
              </a:rPr>
              <a:t>fidelidade dos clientes</a:t>
            </a:r>
            <a:r>
              <a:rPr lang="pt-BR" b="0" i="0" dirty="0">
                <a:solidFill>
                  <a:srgbClr val="171923"/>
                </a:solidFill>
                <a:effectLst/>
                <a:latin typeface="inter"/>
              </a:rPr>
              <a:t> de qualquer perfil de empresa.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3908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1444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9177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4C06B-8066-468B-86B5-C40FE1A0178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0209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91B236B-3406-4115-AAE9-2E5CD5F2F86D}" type="datetimeFigureOut">
              <a:rPr lang="pt-BR" smtClean="0"/>
              <a:t>18/01/2024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403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18/01/2024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352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18/01/2024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2257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18/01/2024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3649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18/01/2024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9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18/01/2024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335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18/01/2024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9710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18/01/2024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1491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18/01/2024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786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18/01/2024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22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18/01/2024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3249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18/01/2024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19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18/01/2024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8274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18/01/2024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9691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18/01/2024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1442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18/01/2024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683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236B-3406-4115-AAE9-2E5CD5F2F86D}" type="datetimeFigureOut">
              <a:rPr lang="pt-BR" smtClean="0"/>
              <a:t>18/01/2024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746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B236B-3406-4115-AAE9-2E5CD5F2F86D}" type="datetimeFigureOut">
              <a:rPr lang="pt-BR" smtClean="0"/>
              <a:t>18/01/2024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73BC0-2D34-40E2-8902-5C2E0E650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0631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github.com/Janaina01/data-driven-wome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trello.com/b/CLg38wCp/projeto-integrador-embraer-grupo-4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mbraer divulga perspectivas de mercado para a aviação comercial nos  próximos 20 Anos">
            <a:extLst>
              <a:ext uri="{FF2B5EF4-FFF2-40B4-BE49-F238E27FC236}">
                <a16:creationId xmlns:a16="http://schemas.microsoft.com/office/drawing/2014/main" id="{2318E61D-2968-F7E9-0F44-310A35A69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7" b="-1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id="{1952912F-9D06-8E0E-BEE3-A9CB095EA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BCED4A9A-78EB-74C5-0DBD-C2A80674CB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2929BE5-6C95-4CB0-A93A-1C5AA2B35EE7}"/>
              </a:ext>
            </a:extLst>
          </p:cNvPr>
          <p:cNvSpPr txBox="1"/>
          <p:nvPr/>
        </p:nvSpPr>
        <p:spPr>
          <a:xfrm>
            <a:off x="3511420" y="3875610"/>
            <a:ext cx="51691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Projeto Integrador</a:t>
            </a:r>
          </a:p>
          <a:p>
            <a:pPr algn="ctr"/>
            <a:r>
              <a:rPr lang="pt-BR" sz="28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Grupo 4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FC8C5C3-513B-80C8-55EA-72AE5D4B2DA3}"/>
              </a:ext>
            </a:extLst>
          </p:cNvPr>
          <p:cNvSpPr txBox="1"/>
          <p:nvPr/>
        </p:nvSpPr>
        <p:spPr>
          <a:xfrm>
            <a:off x="828870" y="2320458"/>
            <a:ext cx="10534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spc="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Bootcamp</a:t>
            </a:r>
            <a:endParaRPr lang="pt-BR" sz="28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ue Plak SemiBold" panose="020B0604030202020204" pitchFamily="34" charset="0"/>
            </a:endParaRPr>
          </a:p>
          <a:p>
            <a:pPr algn="ctr"/>
            <a:r>
              <a:rPr lang="pt-BR" sz="4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Embraer Social Tech </a:t>
            </a:r>
            <a:r>
              <a:rPr lang="pt-BR" sz="4400" b="1" spc="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Careers</a:t>
            </a:r>
            <a:endParaRPr lang="pt-BR" sz="4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ue Plak SemiBold" panose="020B0604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865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Desenvolvimento do projeto</a:t>
            </a:r>
          </a:p>
        </p:txBody>
      </p: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DC58992-DE1A-FEA1-48D8-31F7CBE75C9B}"/>
              </a:ext>
            </a:extLst>
          </p:cNvPr>
          <p:cNvSpPr/>
          <p:nvPr/>
        </p:nvSpPr>
        <p:spPr>
          <a:xfrm>
            <a:off x="1213759" y="30311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Trello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para gerenciamento das tarefas</a:t>
            </a: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0560B10C-4919-1314-B769-D5A6B130771D}"/>
              </a:ext>
            </a:extLst>
          </p:cNvPr>
          <p:cNvSpPr/>
          <p:nvPr/>
        </p:nvSpPr>
        <p:spPr>
          <a:xfrm>
            <a:off x="1213759" y="1100878"/>
            <a:ext cx="1567147" cy="731172"/>
          </a:xfrm>
          <a:prstGeom prst="round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Neue Plak SemiBold" panose="020B0604030202020204" pitchFamily="34" charset="0"/>
              </a:rPr>
              <a:t>Criação do MER/DER no </a:t>
            </a:r>
            <a:r>
              <a:rPr lang="pt-BR" sz="1200" dirty="0" err="1">
                <a:latin typeface="Neue Plak SemiBold" panose="020B0604030202020204" pitchFamily="34" charset="0"/>
              </a:rPr>
              <a:t>brModelo</a:t>
            </a:r>
            <a:endParaRPr lang="pt-BR" sz="1200" dirty="0">
              <a:latin typeface="Neue Plak SemiBold" panose="020B0604030202020204" pitchFamily="34" charset="0"/>
            </a:endParaRPr>
          </a:p>
        </p:txBody>
      </p:sp>
      <p:sp>
        <p:nvSpPr>
          <p:cNvPr id="88" name="Seta: Curva para a Direita 87">
            <a:extLst>
              <a:ext uri="{FF2B5EF4-FFF2-40B4-BE49-F238E27FC236}">
                <a16:creationId xmlns:a16="http://schemas.microsoft.com/office/drawing/2014/main" id="{9624C732-6F28-6632-D54B-EDFD15F25EEB}"/>
              </a:ext>
            </a:extLst>
          </p:cNvPr>
          <p:cNvSpPr/>
          <p:nvPr/>
        </p:nvSpPr>
        <p:spPr>
          <a:xfrm>
            <a:off x="820131" y="735292"/>
            <a:ext cx="263950" cy="731172"/>
          </a:xfrm>
          <a:prstGeom prst="curvedRightArrow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2126B392-9642-6A67-10D5-4A0A7E1049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8" y="1100878"/>
            <a:ext cx="8983573" cy="478656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366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Desenvolvimento do projeto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788DBFF-21CC-D468-8182-3A7E9D76F006}"/>
              </a:ext>
            </a:extLst>
          </p:cNvPr>
          <p:cNvSpPr txBox="1"/>
          <p:nvPr/>
        </p:nvSpPr>
        <p:spPr>
          <a:xfrm>
            <a:off x="1135783" y="1698198"/>
            <a:ext cx="2303268" cy="3992264"/>
          </a:xfrm>
          <a:prstGeom prst="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70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fr-FR" sz="1600" dirty="0">
                <a:solidFill>
                  <a:schemeClr val="tx1"/>
                </a:solidFill>
              </a:rPr>
              <a:t>12 </a:t>
            </a:r>
            <a:r>
              <a:rPr lang="fr-FR" sz="1600" dirty="0" err="1">
                <a:solidFill>
                  <a:schemeClr val="tx1"/>
                </a:solidFill>
              </a:rPr>
              <a:t>Tabelas</a:t>
            </a:r>
            <a:endParaRPr lang="fr-FR" sz="1600" dirty="0">
              <a:solidFill>
                <a:schemeClr val="tx1"/>
              </a:solidFill>
            </a:endParaRPr>
          </a:p>
          <a:p>
            <a:pPr algn="l"/>
            <a:endParaRPr lang="fr-FR" sz="16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pedido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pedido_produto</a:t>
            </a:r>
            <a:r>
              <a:rPr lang="fr-FR" sz="1600" dirty="0">
                <a:solidFill>
                  <a:schemeClr val="tx1"/>
                </a:solidFill>
              </a:rPr>
              <a:t>*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produto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pedido_consulta</a:t>
            </a:r>
            <a:r>
              <a:rPr lang="fr-FR" sz="1600" dirty="0">
                <a:solidFill>
                  <a:schemeClr val="tx1"/>
                </a:solidFill>
              </a:rPr>
              <a:t>*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consulta_tecnica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satisfacao_cliente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tempo_entrega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categoria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tempo_resposta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cliente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nps_cliente</a:t>
            </a:r>
            <a:r>
              <a:rPr lang="fr-FR" sz="1600" dirty="0">
                <a:solidFill>
                  <a:schemeClr val="tx1"/>
                </a:solidFill>
              </a:rPr>
              <a:t>*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/>
                </a:solidFill>
              </a:rPr>
              <a:t>nps</a:t>
            </a:r>
            <a:endParaRPr lang="fr-FR" sz="1600" dirty="0">
              <a:solidFill>
                <a:schemeClr val="tx1"/>
              </a:solidFill>
            </a:endParaRPr>
          </a:p>
          <a:p>
            <a:pPr algn="l"/>
            <a:endParaRPr lang="fr-FR" sz="1600" dirty="0">
              <a:solidFill>
                <a:schemeClr val="tx1"/>
              </a:solidFill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EE963FE-43D1-702F-F418-933BFAB62DBB}"/>
              </a:ext>
            </a:extLst>
          </p:cNvPr>
          <p:cNvGrpSpPr/>
          <p:nvPr/>
        </p:nvGrpSpPr>
        <p:grpSpPr>
          <a:xfrm>
            <a:off x="3703866" y="1075316"/>
            <a:ext cx="7483102" cy="5509348"/>
            <a:chOff x="4194064" y="1188440"/>
            <a:chExt cx="7483102" cy="5509348"/>
          </a:xfrm>
        </p:grpSpPr>
        <p:pic>
          <p:nvPicPr>
            <p:cNvPr id="118" name="Imagem 117" descr="Diagrama&#10;&#10;Descrição gerada automaticamente">
              <a:extLst>
                <a:ext uri="{FF2B5EF4-FFF2-40B4-BE49-F238E27FC236}">
                  <a16:creationId xmlns:a16="http://schemas.microsoft.com/office/drawing/2014/main" id="{D78AF692-C556-2A8A-7194-6248197DC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4064" y="1188440"/>
              <a:ext cx="7483102" cy="5509348"/>
            </a:xfrm>
            <a:prstGeom prst="rect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B87E28B-E6B9-7626-666C-C00932485F53}"/>
                </a:ext>
              </a:extLst>
            </p:cNvPr>
            <p:cNvSpPr txBox="1"/>
            <p:nvPr/>
          </p:nvSpPr>
          <p:spPr>
            <a:xfrm>
              <a:off x="4194064" y="1188440"/>
              <a:ext cx="2930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chemeClr val="bg1"/>
                  </a:solidFill>
                </a:rPr>
                <a:t>Modelo</a:t>
              </a:r>
              <a:r>
                <a:rPr lang="fr-FR" dirty="0">
                  <a:solidFill>
                    <a:schemeClr val="bg1"/>
                  </a:solidFill>
                </a:rPr>
                <a:t> </a:t>
              </a:r>
              <a:r>
                <a:rPr lang="fr-FR" dirty="0" err="1">
                  <a:solidFill>
                    <a:schemeClr val="bg1"/>
                  </a:solidFill>
                </a:rPr>
                <a:t>Conceitual</a:t>
              </a:r>
              <a:r>
                <a:rPr lang="fr-FR" dirty="0">
                  <a:solidFill>
                    <a:schemeClr val="bg1"/>
                  </a:solidFill>
                </a:rPr>
                <a:t> de </a:t>
              </a:r>
              <a:r>
                <a:rPr lang="fr-FR" dirty="0" err="1">
                  <a:solidFill>
                    <a:schemeClr val="bg1"/>
                  </a:solidFill>
                </a:rPr>
                <a:t>Dados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71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53F71C3D-7AE7-DF84-6CF5-3ACCCFDB8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870"/>
            <a:ext cx="12192000" cy="557412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Desenvolvimento do projeto</a:t>
            </a:r>
          </a:p>
        </p:txBody>
      </p: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87000B8-44F1-9C84-78C4-13C5B00937AA}"/>
              </a:ext>
            </a:extLst>
          </p:cNvPr>
          <p:cNvSpPr txBox="1"/>
          <p:nvPr/>
        </p:nvSpPr>
        <p:spPr>
          <a:xfrm>
            <a:off x="4630639" y="1216721"/>
            <a:ext cx="2930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Modelo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Lógico</a:t>
            </a:r>
            <a:r>
              <a:rPr lang="fr-FR" dirty="0">
                <a:solidFill>
                  <a:schemeClr val="bg1"/>
                </a:solidFill>
              </a:rPr>
              <a:t> de </a:t>
            </a:r>
            <a:r>
              <a:rPr lang="fr-FR" dirty="0" err="1">
                <a:solidFill>
                  <a:schemeClr val="bg1"/>
                </a:solidFill>
              </a:rPr>
              <a:t>Dados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936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Desenvolvimento do projeto</a:t>
            </a:r>
          </a:p>
        </p:txBody>
      </p: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F1EA77A-F2C5-DC20-7848-414D7634D6BD}"/>
              </a:ext>
            </a:extLst>
          </p:cNvPr>
          <p:cNvSpPr/>
          <p:nvPr/>
        </p:nvSpPr>
        <p:spPr>
          <a:xfrm>
            <a:off x="1251463" y="1898638"/>
            <a:ext cx="1567147" cy="731172"/>
          </a:xfrm>
          <a:prstGeom prst="round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Neue Plak SemiBold" panose="020B0604030202020204" pitchFamily="34" charset="0"/>
              </a:rPr>
              <a:t>Criação do </a:t>
            </a:r>
            <a:r>
              <a:rPr lang="pt-BR" sz="1200" dirty="0" err="1">
                <a:latin typeface="Neue Plak SemiBold" panose="020B0604030202020204" pitchFamily="34" charset="0"/>
              </a:rPr>
              <a:t>database</a:t>
            </a:r>
            <a:r>
              <a:rPr lang="pt-BR" sz="1200" dirty="0">
                <a:latin typeface="Neue Plak SemiBold" panose="020B0604030202020204" pitchFamily="34" charset="0"/>
              </a:rPr>
              <a:t> no MySQL Workbench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DC58992-DE1A-FEA1-48D8-31F7CBE75C9B}"/>
              </a:ext>
            </a:extLst>
          </p:cNvPr>
          <p:cNvSpPr/>
          <p:nvPr/>
        </p:nvSpPr>
        <p:spPr>
          <a:xfrm>
            <a:off x="1251463" y="30311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Trello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para gerenciamento das tarefas</a:t>
            </a: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0560B10C-4919-1314-B769-D5A6B130771D}"/>
              </a:ext>
            </a:extLst>
          </p:cNvPr>
          <p:cNvSpPr/>
          <p:nvPr/>
        </p:nvSpPr>
        <p:spPr>
          <a:xfrm>
            <a:off x="1251463" y="110087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Criação do MER/DER no </a:t>
            </a:r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brModelo</a:t>
            </a:r>
            <a:endParaRPr lang="pt-BR" sz="1200" dirty="0">
              <a:solidFill>
                <a:schemeClr val="tx1">
                  <a:lumMod val="85000"/>
                </a:schemeClr>
              </a:solidFill>
              <a:latin typeface="Neue Plak SemiBold" panose="020B0604030202020204" pitchFamily="34" charset="0"/>
            </a:endParaRPr>
          </a:p>
        </p:txBody>
      </p:sp>
      <p:sp>
        <p:nvSpPr>
          <p:cNvPr id="88" name="Seta: Curva para a Direita 87">
            <a:extLst>
              <a:ext uri="{FF2B5EF4-FFF2-40B4-BE49-F238E27FC236}">
                <a16:creationId xmlns:a16="http://schemas.microsoft.com/office/drawing/2014/main" id="{9624C732-6F28-6632-D54B-EDFD15F25EEB}"/>
              </a:ext>
            </a:extLst>
          </p:cNvPr>
          <p:cNvSpPr/>
          <p:nvPr/>
        </p:nvSpPr>
        <p:spPr>
          <a:xfrm>
            <a:off x="857835" y="735292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89" name="Seta: Curva para a Direita 88">
            <a:extLst>
              <a:ext uri="{FF2B5EF4-FFF2-40B4-BE49-F238E27FC236}">
                <a16:creationId xmlns:a16="http://schemas.microsoft.com/office/drawing/2014/main" id="{AFE3DC34-5505-2893-97B7-B3D550E30258}"/>
              </a:ext>
            </a:extLst>
          </p:cNvPr>
          <p:cNvSpPr/>
          <p:nvPr/>
        </p:nvSpPr>
        <p:spPr>
          <a:xfrm>
            <a:off x="856687" y="1576833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pic>
        <p:nvPicPr>
          <p:cNvPr id="124" name="Imagem 123">
            <a:extLst>
              <a:ext uri="{FF2B5EF4-FFF2-40B4-BE49-F238E27FC236}">
                <a16:creationId xmlns:a16="http://schemas.microsoft.com/office/drawing/2014/main" id="{4161BDB7-626A-1EC7-CED7-D450775C8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5430" y="1034291"/>
            <a:ext cx="8267308" cy="4924927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9978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Desenvolvimento do projeto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F1EA77A-F2C5-DC20-7848-414D7634D6BD}"/>
              </a:ext>
            </a:extLst>
          </p:cNvPr>
          <p:cNvSpPr/>
          <p:nvPr/>
        </p:nvSpPr>
        <p:spPr>
          <a:xfrm>
            <a:off x="1204334" y="189863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Criação do </a:t>
            </a:r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database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no MySQL Workbench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62E4B0CD-5FCA-3839-DE33-DF815696AFFB}"/>
              </a:ext>
            </a:extLst>
          </p:cNvPr>
          <p:cNvSpPr/>
          <p:nvPr/>
        </p:nvSpPr>
        <p:spPr>
          <a:xfrm>
            <a:off x="1204334" y="2696398"/>
            <a:ext cx="1567147" cy="731172"/>
          </a:xfrm>
          <a:prstGeom prst="round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Neue Plak SemiBold" panose="020B0604030202020204" pitchFamily="34" charset="0"/>
              </a:rPr>
              <a:t>VS </a:t>
            </a:r>
            <a:r>
              <a:rPr lang="pt-BR" sz="1200" dirty="0" err="1">
                <a:latin typeface="Neue Plak SemiBold" panose="020B0604030202020204" pitchFamily="34" charset="0"/>
              </a:rPr>
              <a:t>Code</a:t>
            </a:r>
            <a:r>
              <a:rPr lang="pt-BR" sz="1200" dirty="0">
                <a:latin typeface="Neue Plak SemiBold" panose="020B0604030202020204" pitchFamily="34" charset="0"/>
              </a:rPr>
              <a:t>, </a:t>
            </a:r>
            <a:r>
              <a:rPr lang="pt-BR" sz="1200" dirty="0" err="1">
                <a:latin typeface="Neue Plak SemiBold" panose="020B0604030202020204" pitchFamily="34" charset="0"/>
              </a:rPr>
              <a:t>Jupyter</a:t>
            </a:r>
            <a:r>
              <a:rPr lang="pt-BR" sz="1200" dirty="0">
                <a:latin typeface="Neue Plak SemiBold" panose="020B0604030202020204" pitchFamily="34" charset="0"/>
              </a:rPr>
              <a:t>, Python e bibliotecas - criar e popular  tabelas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DC58992-DE1A-FEA1-48D8-31F7CBE75C9B}"/>
              </a:ext>
            </a:extLst>
          </p:cNvPr>
          <p:cNvSpPr/>
          <p:nvPr/>
        </p:nvSpPr>
        <p:spPr>
          <a:xfrm>
            <a:off x="1204334" y="30311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Trello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para gerenciamento das tarefas</a:t>
            </a: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0560B10C-4919-1314-B769-D5A6B130771D}"/>
              </a:ext>
            </a:extLst>
          </p:cNvPr>
          <p:cNvSpPr/>
          <p:nvPr/>
        </p:nvSpPr>
        <p:spPr>
          <a:xfrm>
            <a:off x="1204334" y="110087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Criação do MER/DER no </a:t>
            </a:r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brModelo</a:t>
            </a:r>
            <a:endParaRPr lang="pt-BR" sz="1200" dirty="0">
              <a:solidFill>
                <a:schemeClr val="tx1">
                  <a:lumMod val="85000"/>
                </a:schemeClr>
              </a:solidFill>
              <a:latin typeface="Neue Plak SemiBold" panose="020B0604030202020204" pitchFamily="34" charset="0"/>
            </a:endParaRPr>
          </a:p>
        </p:txBody>
      </p:sp>
      <p:sp>
        <p:nvSpPr>
          <p:cNvPr id="88" name="Seta: Curva para a Direita 87">
            <a:extLst>
              <a:ext uri="{FF2B5EF4-FFF2-40B4-BE49-F238E27FC236}">
                <a16:creationId xmlns:a16="http://schemas.microsoft.com/office/drawing/2014/main" id="{9624C732-6F28-6632-D54B-EDFD15F25EEB}"/>
              </a:ext>
            </a:extLst>
          </p:cNvPr>
          <p:cNvSpPr/>
          <p:nvPr/>
        </p:nvSpPr>
        <p:spPr>
          <a:xfrm>
            <a:off x="810706" y="735292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89" name="Seta: Curva para a Direita 88">
            <a:extLst>
              <a:ext uri="{FF2B5EF4-FFF2-40B4-BE49-F238E27FC236}">
                <a16:creationId xmlns:a16="http://schemas.microsoft.com/office/drawing/2014/main" id="{AFE3DC34-5505-2893-97B7-B3D550E30258}"/>
              </a:ext>
            </a:extLst>
          </p:cNvPr>
          <p:cNvSpPr/>
          <p:nvPr/>
        </p:nvSpPr>
        <p:spPr>
          <a:xfrm>
            <a:off x="809558" y="1576833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90" name="Seta: Curva para a Direita 89">
            <a:extLst>
              <a:ext uri="{FF2B5EF4-FFF2-40B4-BE49-F238E27FC236}">
                <a16:creationId xmlns:a16="http://schemas.microsoft.com/office/drawing/2014/main" id="{50EB6800-8728-34CC-D3B2-6233EDD14928}"/>
              </a:ext>
            </a:extLst>
          </p:cNvPr>
          <p:cNvSpPr/>
          <p:nvPr/>
        </p:nvSpPr>
        <p:spPr>
          <a:xfrm>
            <a:off x="809558" y="2407887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pic>
        <p:nvPicPr>
          <p:cNvPr id="126" name="Imagem 125">
            <a:extLst>
              <a:ext uri="{FF2B5EF4-FFF2-40B4-BE49-F238E27FC236}">
                <a16:creationId xmlns:a16="http://schemas.microsoft.com/office/drawing/2014/main" id="{6E8FEB66-EC69-4B17-FE8E-B3A82BC28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771" y="960407"/>
            <a:ext cx="7686092" cy="568901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69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Desenvolvimento do projeto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9C6C312-9030-F4C8-E80D-6B0C2E958DEF}"/>
              </a:ext>
            </a:extLst>
          </p:cNvPr>
          <p:cNvSpPr/>
          <p:nvPr/>
        </p:nvSpPr>
        <p:spPr>
          <a:xfrm>
            <a:off x="1242036" y="3494158"/>
            <a:ext cx="1567147" cy="731172"/>
          </a:xfrm>
          <a:prstGeom prst="round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Neue Plak SemiBold" panose="020B0604030202020204" pitchFamily="34" charset="0"/>
              </a:rPr>
              <a:t>Versionamento e envio dos arquivos – </a:t>
            </a:r>
            <a:r>
              <a:rPr lang="pt-BR" sz="1200" dirty="0" err="1">
                <a:latin typeface="Neue Plak SemiBold" panose="020B0604030202020204" pitchFamily="34" charset="0"/>
              </a:rPr>
              <a:t>Git</a:t>
            </a:r>
            <a:r>
              <a:rPr lang="pt-BR" sz="1200" dirty="0">
                <a:latin typeface="Neue Plak SemiBold" panose="020B0604030202020204" pitchFamily="34" charset="0"/>
              </a:rPr>
              <a:t> e GitHub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F1EA77A-F2C5-DC20-7848-414D7634D6BD}"/>
              </a:ext>
            </a:extLst>
          </p:cNvPr>
          <p:cNvSpPr/>
          <p:nvPr/>
        </p:nvSpPr>
        <p:spPr>
          <a:xfrm>
            <a:off x="1242036" y="189863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Criação do </a:t>
            </a:r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database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no MySQL Workbench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62E4B0CD-5FCA-3839-DE33-DF815696AFFB}"/>
              </a:ext>
            </a:extLst>
          </p:cNvPr>
          <p:cNvSpPr/>
          <p:nvPr/>
        </p:nvSpPr>
        <p:spPr>
          <a:xfrm>
            <a:off x="1242036" y="269639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Jupyter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- utilização das bibliotecas do Python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DC58992-DE1A-FEA1-48D8-31F7CBE75C9B}"/>
              </a:ext>
            </a:extLst>
          </p:cNvPr>
          <p:cNvSpPr/>
          <p:nvPr/>
        </p:nvSpPr>
        <p:spPr>
          <a:xfrm>
            <a:off x="1242036" y="30311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Trello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para gerenciamento das tarefas</a:t>
            </a: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0560B10C-4919-1314-B769-D5A6B130771D}"/>
              </a:ext>
            </a:extLst>
          </p:cNvPr>
          <p:cNvSpPr/>
          <p:nvPr/>
        </p:nvSpPr>
        <p:spPr>
          <a:xfrm>
            <a:off x="1242036" y="110087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Criação do MER/DER no </a:t>
            </a:r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brModelo</a:t>
            </a:r>
            <a:endParaRPr lang="pt-BR" sz="1200" dirty="0">
              <a:solidFill>
                <a:schemeClr val="tx1">
                  <a:lumMod val="85000"/>
                </a:schemeClr>
              </a:solidFill>
              <a:latin typeface="Neue Plak SemiBold" panose="020B0604030202020204" pitchFamily="34" charset="0"/>
            </a:endParaRPr>
          </a:p>
        </p:txBody>
      </p:sp>
      <p:sp>
        <p:nvSpPr>
          <p:cNvPr id="88" name="Seta: Curva para a Direita 87">
            <a:extLst>
              <a:ext uri="{FF2B5EF4-FFF2-40B4-BE49-F238E27FC236}">
                <a16:creationId xmlns:a16="http://schemas.microsoft.com/office/drawing/2014/main" id="{9624C732-6F28-6632-D54B-EDFD15F25EEB}"/>
              </a:ext>
            </a:extLst>
          </p:cNvPr>
          <p:cNvSpPr/>
          <p:nvPr/>
        </p:nvSpPr>
        <p:spPr>
          <a:xfrm>
            <a:off x="848408" y="735292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89" name="Seta: Curva para a Direita 88">
            <a:extLst>
              <a:ext uri="{FF2B5EF4-FFF2-40B4-BE49-F238E27FC236}">
                <a16:creationId xmlns:a16="http://schemas.microsoft.com/office/drawing/2014/main" id="{AFE3DC34-5505-2893-97B7-B3D550E30258}"/>
              </a:ext>
            </a:extLst>
          </p:cNvPr>
          <p:cNvSpPr/>
          <p:nvPr/>
        </p:nvSpPr>
        <p:spPr>
          <a:xfrm>
            <a:off x="847260" y="1576833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90" name="Seta: Curva para a Direita 89">
            <a:extLst>
              <a:ext uri="{FF2B5EF4-FFF2-40B4-BE49-F238E27FC236}">
                <a16:creationId xmlns:a16="http://schemas.microsoft.com/office/drawing/2014/main" id="{50EB6800-8728-34CC-D3B2-6233EDD14928}"/>
              </a:ext>
            </a:extLst>
          </p:cNvPr>
          <p:cNvSpPr/>
          <p:nvPr/>
        </p:nvSpPr>
        <p:spPr>
          <a:xfrm>
            <a:off x="847260" y="2407887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91" name="Seta: Curva para a Direita 90">
            <a:extLst>
              <a:ext uri="{FF2B5EF4-FFF2-40B4-BE49-F238E27FC236}">
                <a16:creationId xmlns:a16="http://schemas.microsoft.com/office/drawing/2014/main" id="{22FD5782-C56A-69B0-E565-4F16716CC2EF}"/>
              </a:ext>
            </a:extLst>
          </p:cNvPr>
          <p:cNvSpPr/>
          <p:nvPr/>
        </p:nvSpPr>
        <p:spPr>
          <a:xfrm>
            <a:off x="847260" y="3173675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0E109AC-64FB-1817-4D5B-3B07FCD9B784}"/>
              </a:ext>
            </a:extLst>
          </p:cNvPr>
          <p:cNvGrpSpPr/>
          <p:nvPr/>
        </p:nvGrpSpPr>
        <p:grpSpPr>
          <a:xfrm>
            <a:off x="3132116" y="812014"/>
            <a:ext cx="8493479" cy="5455837"/>
            <a:chOff x="3132116" y="812014"/>
            <a:chExt cx="8493479" cy="5455837"/>
          </a:xfrm>
        </p:grpSpPr>
        <p:sp>
          <p:nvSpPr>
            <p:cNvPr id="141" name="CaixaDeTexto 140">
              <a:hlinkClick r:id="rId4"/>
              <a:extLst>
                <a:ext uri="{FF2B5EF4-FFF2-40B4-BE49-F238E27FC236}">
                  <a16:creationId xmlns:a16="http://schemas.microsoft.com/office/drawing/2014/main" id="{124232B7-EFDB-60B3-8E67-697AC829B7BF}"/>
                </a:ext>
              </a:extLst>
            </p:cNvPr>
            <p:cNvSpPr txBox="1"/>
            <p:nvPr/>
          </p:nvSpPr>
          <p:spPr>
            <a:xfrm>
              <a:off x="3132116" y="812014"/>
              <a:ext cx="84391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https://github.com/Janaina01/data-driven-women</a:t>
              </a:r>
              <a:endParaRPr lang="fr-FR" dirty="0"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C67999DC-1865-04BB-7C5E-8B9A9B590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3760" y="1150142"/>
              <a:ext cx="8046526" cy="4688031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132" name="Imagem 131" descr="Texto&#10;&#10;Descrição gerada automaticamente">
              <a:extLst>
                <a:ext uri="{FF2B5EF4-FFF2-40B4-BE49-F238E27FC236}">
                  <a16:creationId xmlns:a16="http://schemas.microsoft.com/office/drawing/2014/main" id="{F0C01E1D-2A5B-6BF6-1F53-D5C8AC418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7244" y="4139522"/>
              <a:ext cx="5408351" cy="2128329"/>
            </a:xfrm>
            <a:prstGeom prst="rect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</p:pic>
      </p:grp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92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m 136">
            <a:extLst>
              <a:ext uri="{FF2B5EF4-FFF2-40B4-BE49-F238E27FC236}">
                <a16:creationId xmlns:a16="http://schemas.microsoft.com/office/drawing/2014/main" id="{FBD3D6DD-9A7A-C0D6-3CD7-3A26E684C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561" y="980895"/>
            <a:ext cx="6776621" cy="5522282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Desenvolvimento do projeto</a:t>
            </a:r>
          </a:p>
        </p:txBody>
      </p: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9C6C312-9030-F4C8-E80D-6B0C2E958DEF}"/>
              </a:ext>
            </a:extLst>
          </p:cNvPr>
          <p:cNvSpPr/>
          <p:nvPr/>
        </p:nvSpPr>
        <p:spPr>
          <a:xfrm>
            <a:off x="1260889" y="349415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Versionamento e envio dos arquivos – </a:t>
            </a:r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Git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e GitHub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F1EA77A-F2C5-DC20-7848-414D7634D6BD}"/>
              </a:ext>
            </a:extLst>
          </p:cNvPr>
          <p:cNvSpPr/>
          <p:nvPr/>
        </p:nvSpPr>
        <p:spPr>
          <a:xfrm>
            <a:off x="1260889" y="189863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Criação do </a:t>
            </a:r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database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no MySQL Workbench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62E4B0CD-5FCA-3839-DE33-DF815696AFFB}"/>
              </a:ext>
            </a:extLst>
          </p:cNvPr>
          <p:cNvSpPr/>
          <p:nvPr/>
        </p:nvSpPr>
        <p:spPr>
          <a:xfrm>
            <a:off x="1260889" y="269639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Jupyter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- utilização das bibliotecas do Python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6B6526C-1D88-196B-2A6E-E0E50AFF6AE5}"/>
              </a:ext>
            </a:extLst>
          </p:cNvPr>
          <p:cNvSpPr/>
          <p:nvPr/>
        </p:nvSpPr>
        <p:spPr>
          <a:xfrm>
            <a:off x="1260889" y="4346728"/>
            <a:ext cx="1567147" cy="731172"/>
          </a:xfrm>
          <a:prstGeom prst="round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Neue Plak SemiBold" panose="020B0604030202020204" pitchFamily="34" charset="0"/>
              </a:rPr>
              <a:t>Conexão da base de dados com o Power BI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DC58992-DE1A-FEA1-48D8-31F7CBE75C9B}"/>
              </a:ext>
            </a:extLst>
          </p:cNvPr>
          <p:cNvSpPr/>
          <p:nvPr/>
        </p:nvSpPr>
        <p:spPr>
          <a:xfrm>
            <a:off x="1260889" y="30311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Trello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para gerenciamento das tarefas</a:t>
            </a: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0560B10C-4919-1314-B769-D5A6B130771D}"/>
              </a:ext>
            </a:extLst>
          </p:cNvPr>
          <p:cNvSpPr/>
          <p:nvPr/>
        </p:nvSpPr>
        <p:spPr>
          <a:xfrm>
            <a:off x="1260889" y="110087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Criação do MER/DER no </a:t>
            </a:r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brModelo</a:t>
            </a:r>
            <a:endParaRPr lang="pt-BR" sz="1200" dirty="0">
              <a:solidFill>
                <a:schemeClr val="tx1">
                  <a:lumMod val="85000"/>
                </a:schemeClr>
              </a:solidFill>
              <a:latin typeface="Neue Plak SemiBold" panose="020B0604030202020204" pitchFamily="34" charset="0"/>
            </a:endParaRPr>
          </a:p>
        </p:txBody>
      </p:sp>
      <p:sp>
        <p:nvSpPr>
          <p:cNvPr id="88" name="Seta: Curva para a Direita 87">
            <a:extLst>
              <a:ext uri="{FF2B5EF4-FFF2-40B4-BE49-F238E27FC236}">
                <a16:creationId xmlns:a16="http://schemas.microsoft.com/office/drawing/2014/main" id="{9624C732-6F28-6632-D54B-EDFD15F25EEB}"/>
              </a:ext>
            </a:extLst>
          </p:cNvPr>
          <p:cNvSpPr/>
          <p:nvPr/>
        </p:nvSpPr>
        <p:spPr>
          <a:xfrm>
            <a:off x="867261" y="735292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89" name="Seta: Curva para a Direita 88">
            <a:extLst>
              <a:ext uri="{FF2B5EF4-FFF2-40B4-BE49-F238E27FC236}">
                <a16:creationId xmlns:a16="http://schemas.microsoft.com/office/drawing/2014/main" id="{AFE3DC34-5505-2893-97B7-B3D550E30258}"/>
              </a:ext>
            </a:extLst>
          </p:cNvPr>
          <p:cNvSpPr/>
          <p:nvPr/>
        </p:nvSpPr>
        <p:spPr>
          <a:xfrm>
            <a:off x="866113" y="1576833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90" name="Seta: Curva para a Direita 89">
            <a:extLst>
              <a:ext uri="{FF2B5EF4-FFF2-40B4-BE49-F238E27FC236}">
                <a16:creationId xmlns:a16="http://schemas.microsoft.com/office/drawing/2014/main" id="{50EB6800-8728-34CC-D3B2-6233EDD14928}"/>
              </a:ext>
            </a:extLst>
          </p:cNvPr>
          <p:cNvSpPr/>
          <p:nvPr/>
        </p:nvSpPr>
        <p:spPr>
          <a:xfrm>
            <a:off x="866113" y="2407887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91" name="Seta: Curva para a Direita 90">
            <a:extLst>
              <a:ext uri="{FF2B5EF4-FFF2-40B4-BE49-F238E27FC236}">
                <a16:creationId xmlns:a16="http://schemas.microsoft.com/office/drawing/2014/main" id="{22FD5782-C56A-69B0-E565-4F16716CC2EF}"/>
              </a:ext>
            </a:extLst>
          </p:cNvPr>
          <p:cNvSpPr/>
          <p:nvPr/>
        </p:nvSpPr>
        <p:spPr>
          <a:xfrm>
            <a:off x="866113" y="3173675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92" name="Seta: Curva para a Direita 91">
            <a:extLst>
              <a:ext uri="{FF2B5EF4-FFF2-40B4-BE49-F238E27FC236}">
                <a16:creationId xmlns:a16="http://schemas.microsoft.com/office/drawing/2014/main" id="{801EA12E-AD00-85C0-D041-8A5863B542A8}"/>
              </a:ext>
            </a:extLst>
          </p:cNvPr>
          <p:cNvSpPr/>
          <p:nvPr/>
        </p:nvSpPr>
        <p:spPr>
          <a:xfrm>
            <a:off x="866113" y="3939463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009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m 138">
            <a:extLst>
              <a:ext uri="{FF2B5EF4-FFF2-40B4-BE49-F238E27FC236}">
                <a16:creationId xmlns:a16="http://schemas.microsoft.com/office/drawing/2014/main" id="{7CC2E2C8-A6CD-55B5-BD29-1C972F12B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903" y="957555"/>
            <a:ext cx="6968711" cy="566105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Desenvolvimento do projeto</a:t>
            </a:r>
          </a:p>
        </p:txBody>
      </p: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9C6C312-9030-F4C8-E80D-6B0C2E958DEF}"/>
              </a:ext>
            </a:extLst>
          </p:cNvPr>
          <p:cNvSpPr/>
          <p:nvPr/>
        </p:nvSpPr>
        <p:spPr>
          <a:xfrm>
            <a:off x="1383440" y="3494158"/>
            <a:ext cx="1567147" cy="731172"/>
          </a:xfrm>
          <a:prstGeom prst="roundRect">
            <a:avLst/>
          </a:prstGeom>
          <a:solidFill>
            <a:schemeClr val="accent1">
              <a:alpha val="51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  <a:latin typeface="Neue Plak SemiBold" panose="020B0604030202020204" pitchFamily="34" charset="0"/>
              </a:rPr>
              <a:t>Versionamento e envio dos arquivos – </a:t>
            </a:r>
            <a:r>
              <a:rPr lang="pt-BR" sz="12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Git</a:t>
            </a:r>
            <a:r>
              <a:rPr lang="pt-BR" sz="1200" dirty="0">
                <a:solidFill>
                  <a:schemeClr val="tx1"/>
                </a:solidFill>
                <a:latin typeface="Neue Plak SemiBold" panose="020B0604030202020204" pitchFamily="34" charset="0"/>
              </a:rPr>
              <a:t> e GitHub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1332C3BF-0C1D-8FBE-6C46-CADA1E3DC5B3}"/>
              </a:ext>
            </a:extLst>
          </p:cNvPr>
          <p:cNvSpPr/>
          <p:nvPr/>
        </p:nvSpPr>
        <p:spPr>
          <a:xfrm>
            <a:off x="3080265" y="4261941"/>
            <a:ext cx="1544616" cy="73117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Neue Plak SemiBold" panose="020B0604030202020204" pitchFamily="34" charset="0"/>
              </a:rPr>
              <a:t>Normalização dos dados no MySQL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F1EA77A-F2C5-DC20-7848-414D7634D6BD}"/>
              </a:ext>
            </a:extLst>
          </p:cNvPr>
          <p:cNvSpPr/>
          <p:nvPr/>
        </p:nvSpPr>
        <p:spPr>
          <a:xfrm>
            <a:off x="1383440" y="189863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Criação do </a:t>
            </a:r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database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no MySQL Workbench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62E4B0CD-5FCA-3839-DE33-DF815696AFFB}"/>
              </a:ext>
            </a:extLst>
          </p:cNvPr>
          <p:cNvSpPr/>
          <p:nvPr/>
        </p:nvSpPr>
        <p:spPr>
          <a:xfrm>
            <a:off x="1383440" y="269639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Jupyter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- utilização das bibliotecas do Python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6B6526C-1D88-196B-2A6E-E0E50AFF6AE5}"/>
              </a:ext>
            </a:extLst>
          </p:cNvPr>
          <p:cNvSpPr/>
          <p:nvPr/>
        </p:nvSpPr>
        <p:spPr>
          <a:xfrm>
            <a:off x="1383440" y="4337203"/>
            <a:ext cx="1567147" cy="731172"/>
          </a:xfrm>
          <a:prstGeom prst="roundRect">
            <a:avLst/>
          </a:prstGeom>
          <a:solidFill>
            <a:schemeClr val="accent1">
              <a:alpha val="51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  <a:latin typeface="Neue Plak SemiBold" panose="020B0604030202020204" pitchFamily="34" charset="0"/>
              </a:rPr>
              <a:t>Conexão do MySQL Workbench com o Power BI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DC58992-DE1A-FEA1-48D8-31F7CBE75C9B}"/>
              </a:ext>
            </a:extLst>
          </p:cNvPr>
          <p:cNvSpPr/>
          <p:nvPr/>
        </p:nvSpPr>
        <p:spPr>
          <a:xfrm>
            <a:off x="1383440" y="30311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Trello</a:t>
            </a:r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 para gerenciamento das tarefas</a:t>
            </a: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0560B10C-4919-1314-B769-D5A6B130771D}"/>
              </a:ext>
            </a:extLst>
          </p:cNvPr>
          <p:cNvSpPr/>
          <p:nvPr/>
        </p:nvSpPr>
        <p:spPr>
          <a:xfrm>
            <a:off x="1383440" y="1100878"/>
            <a:ext cx="1567147" cy="731172"/>
          </a:xfrm>
          <a:prstGeom prst="roundRect">
            <a:avLst/>
          </a:prstGeom>
          <a:solidFill>
            <a:schemeClr val="accent3">
              <a:lumMod val="50000"/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Criação do MER/DER no </a:t>
            </a:r>
            <a:r>
              <a:rPr lang="pt-BR" sz="1200" dirty="0" err="1">
                <a:solidFill>
                  <a:schemeClr val="tx1">
                    <a:lumMod val="85000"/>
                  </a:schemeClr>
                </a:solidFill>
                <a:latin typeface="Neue Plak SemiBold" panose="020B0604030202020204" pitchFamily="34" charset="0"/>
              </a:rPr>
              <a:t>brModelo</a:t>
            </a:r>
            <a:endParaRPr lang="pt-BR" sz="1200" dirty="0">
              <a:solidFill>
                <a:schemeClr val="tx1">
                  <a:lumMod val="85000"/>
                </a:schemeClr>
              </a:solidFill>
              <a:latin typeface="Neue Plak SemiBold" panose="020B0604030202020204" pitchFamily="34" charset="0"/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5C0E5B16-8ACB-A4C9-4788-DE698040BB8F}"/>
              </a:ext>
            </a:extLst>
          </p:cNvPr>
          <p:cNvSpPr/>
          <p:nvPr/>
        </p:nvSpPr>
        <p:spPr>
          <a:xfrm>
            <a:off x="1383440" y="5134963"/>
            <a:ext cx="1567147" cy="731172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Neue Plak SemiBold" panose="020B0604030202020204" pitchFamily="34" charset="0"/>
              </a:rPr>
              <a:t>Criação do Dashboard em Power BI</a:t>
            </a:r>
          </a:p>
        </p:txBody>
      </p:sp>
      <p:sp>
        <p:nvSpPr>
          <p:cNvPr id="88" name="Seta: Curva para a Direita 87">
            <a:extLst>
              <a:ext uri="{FF2B5EF4-FFF2-40B4-BE49-F238E27FC236}">
                <a16:creationId xmlns:a16="http://schemas.microsoft.com/office/drawing/2014/main" id="{9624C732-6F28-6632-D54B-EDFD15F25EEB}"/>
              </a:ext>
            </a:extLst>
          </p:cNvPr>
          <p:cNvSpPr/>
          <p:nvPr/>
        </p:nvSpPr>
        <p:spPr>
          <a:xfrm>
            <a:off x="989812" y="735292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89" name="Seta: Curva para a Direita 88">
            <a:extLst>
              <a:ext uri="{FF2B5EF4-FFF2-40B4-BE49-F238E27FC236}">
                <a16:creationId xmlns:a16="http://schemas.microsoft.com/office/drawing/2014/main" id="{AFE3DC34-5505-2893-97B7-B3D550E30258}"/>
              </a:ext>
            </a:extLst>
          </p:cNvPr>
          <p:cNvSpPr/>
          <p:nvPr/>
        </p:nvSpPr>
        <p:spPr>
          <a:xfrm>
            <a:off x="988664" y="1576833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90" name="Seta: Curva para a Direita 89">
            <a:extLst>
              <a:ext uri="{FF2B5EF4-FFF2-40B4-BE49-F238E27FC236}">
                <a16:creationId xmlns:a16="http://schemas.microsoft.com/office/drawing/2014/main" id="{50EB6800-8728-34CC-D3B2-6233EDD14928}"/>
              </a:ext>
            </a:extLst>
          </p:cNvPr>
          <p:cNvSpPr/>
          <p:nvPr/>
        </p:nvSpPr>
        <p:spPr>
          <a:xfrm>
            <a:off x="988664" y="2407887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91" name="Seta: Curva para a Direita 90">
            <a:extLst>
              <a:ext uri="{FF2B5EF4-FFF2-40B4-BE49-F238E27FC236}">
                <a16:creationId xmlns:a16="http://schemas.microsoft.com/office/drawing/2014/main" id="{22FD5782-C56A-69B0-E565-4F16716CC2EF}"/>
              </a:ext>
            </a:extLst>
          </p:cNvPr>
          <p:cNvSpPr/>
          <p:nvPr/>
        </p:nvSpPr>
        <p:spPr>
          <a:xfrm>
            <a:off x="988664" y="3173675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92" name="Seta: Curva para a Direita 91">
            <a:extLst>
              <a:ext uri="{FF2B5EF4-FFF2-40B4-BE49-F238E27FC236}">
                <a16:creationId xmlns:a16="http://schemas.microsoft.com/office/drawing/2014/main" id="{801EA12E-AD00-85C0-D041-8A5863B542A8}"/>
              </a:ext>
            </a:extLst>
          </p:cNvPr>
          <p:cNvSpPr/>
          <p:nvPr/>
        </p:nvSpPr>
        <p:spPr>
          <a:xfrm>
            <a:off x="988664" y="3939463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94" name="Seta: Curva para a Direita 93">
            <a:extLst>
              <a:ext uri="{FF2B5EF4-FFF2-40B4-BE49-F238E27FC236}">
                <a16:creationId xmlns:a16="http://schemas.microsoft.com/office/drawing/2014/main" id="{A8E97031-A238-D773-B1BF-C590D5FBAC14}"/>
              </a:ext>
            </a:extLst>
          </p:cNvPr>
          <p:cNvSpPr/>
          <p:nvPr/>
        </p:nvSpPr>
        <p:spPr>
          <a:xfrm>
            <a:off x="989812" y="4753180"/>
            <a:ext cx="263950" cy="731172"/>
          </a:xfrm>
          <a:prstGeom prst="curvedRightArrow">
            <a:avLst/>
          </a:prstGeom>
          <a:solidFill>
            <a:schemeClr val="tx1"/>
          </a:solidFill>
          <a:ln w="9525">
            <a:solidFill>
              <a:schemeClr val="accent1">
                <a:lumMod val="5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cxnSp>
        <p:nvCxnSpPr>
          <p:cNvPr id="98" name="Conector: Curvo 97">
            <a:extLst>
              <a:ext uri="{FF2B5EF4-FFF2-40B4-BE49-F238E27FC236}">
                <a16:creationId xmlns:a16="http://schemas.microsoft.com/office/drawing/2014/main" id="{2C638FA1-9D42-1E1D-7703-616432227B9B}"/>
              </a:ext>
            </a:extLst>
          </p:cNvPr>
          <p:cNvCxnSpPr>
            <a:cxnSpLocks/>
          </p:cNvCxnSpPr>
          <p:nvPr/>
        </p:nvCxnSpPr>
        <p:spPr>
          <a:xfrm flipV="1">
            <a:off x="3027219" y="5068549"/>
            <a:ext cx="864000" cy="43200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: Curvo 112">
            <a:extLst>
              <a:ext uri="{FF2B5EF4-FFF2-40B4-BE49-F238E27FC236}">
                <a16:creationId xmlns:a16="http://schemas.microsoft.com/office/drawing/2014/main" id="{39A18B8E-7D98-E1D5-CDD5-B417D8352094}"/>
              </a:ext>
            </a:extLst>
          </p:cNvPr>
          <p:cNvCxnSpPr>
            <a:cxnSpLocks/>
          </p:cNvCxnSpPr>
          <p:nvPr/>
        </p:nvCxnSpPr>
        <p:spPr>
          <a:xfrm rot="16200000" flipV="1">
            <a:off x="3224236" y="3613330"/>
            <a:ext cx="396000" cy="82800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165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mbraer divulga perspectivas de mercado para a aviação comercial nos  próximos 20 Anos">
            <a:extLst>
              <a:ext uri="{FF2B5EF4-FFF2-40B4-BE49-F238E27FC236}">
                <a16:creationId xmlns:a16="http://schemas.microsoft.com/office/drawing/2014/main" id="{A624042A-3FC7-3B58-71D2-E29101E9B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7" b="-1"/>
          <a:stretch/>
        </p:blipFill>
        <p:spPr bwMode="auto">
          <a:xfrm>
            <a:off x="3611" y="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DE04D356-5655-5D1D-080F-475927F8A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97860806-D824-2C87-238B-410BFD1F2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id="{6D1D66A6-20D7-A12D-32C6-5B051A3310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662477"/>
            <a:ext cx="3621366" cy="1112364"/>
          </a:xfrm>
          <a:prstGeom prst="rect">
            <a:avLst/>
          </a:prstGeom>
        </p:spPr>
      </p:pic>
      <p:pic>
        <p:nvPicPr>
          <p:cNvPr id="9" name="Imagem 8" descr="Texto, Logotipo&#10;&#10;Descrição gerada automaticamente">
            <a:extLst>
              <a:ext uri="{FF2B5EF4-FFF2-40B4-BE49-F238E27FC236}">
                <a16:creationId xmlns:a16="http://schemas.microsoft.com/office/drawing/2014/main" id="{8DDBCB01-06E8-9919-3262-6A98E6283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0" y="4425493"/>
            <a:ext cx="3621366" cy="1112364"/>
          </a:xfrm>
          <a:prstGeom prst="rect">
            <a:avLst/>
          </a:prstGeom>
        </p:spPr>
      </p:pic>
      <p:pic>
        <p:nvPicPr>
          <p:cNvPr id="10" name="Imagem 9" descr="Texto, Logotipo&#10;&#10;Descrição gerada automaticamente">
            <a:extLst>
              <a:ext uri="{FF2B5EF4-FFF2-40B4-BE49-F238E27FC236}">
                <a16:creationId xmlns:a16="http://schemas.microsoft.com/office/drawing/2014/main" id="{1ABFDC4D-8C81-9C92-AE95-915FB28DCC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0" y="763962"/>
            <a:ext cx="3621366" cy="111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3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26 1.11111E-6 L -1.38516 -0.0069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745" y="-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26 -2.96296E-6 L -1.37344 -0.00254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159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26 -1.11111E-6 L -1.37266 -0.00069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12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Conteúdo 7" descr="Uma imagem contendo mesa, avião&#10;&#10;Descrição gerada automaticamente">
            <a:extLst>
              <a:ext uri="{FF2B5EF4-FFF2-40B4-BE49-F238E27FC236}">
                <a16:creationId xmlns:a16="http://schemas.microsoft.com/office/drawing/2014/main" id="{0E3E2115-AA54-6CF9-4FA6-340FCC5D2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rgbClr val="0E72E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2803"/>
            <a:ext cx="12260424" cy="1995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0"/>
          </a:effec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28496565-5BE1-0ADD-E576-7993FEA16A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latin typeface="Neue Plak SemiBold" panose="020B0604030202020204" pitchFamily="34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7562045-509F-54C8-52A7-1A21CBF26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latin typeface="Neue Plak SemiBold" panose="020B060403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F38D1FE-E40D-511C-7AD6-E060AB57893C}"/>
              </a:ext>
            </a:extLst>
          </p:cNvPr>
          <p:cNvSpPr txBox="1"/>
          <p:nvPr/>
        </p:nvSpPr>
        <p:spPr>
          <a:xfrm>
            <a:off x="1481162" y="307437"/>
            <a:ext cx="507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Equipe</a:t>
            </a:r>
          </a:p>
        </p:txBody>
      </p:sp>
      <p:pic>
        <p:nvPicPr>
          <p:cNvPr id="13" name="Imagem 12" descr="Texto, Logotipo&#10;&#10;Descrição gerada automaticamente">
            <a:extLst>
              <a:ext uri="{FF2B5EF4-FFF2-40B4-BE49-F238E27FC236}">
                <a16:creationId xmlns:a16="http://schemas.microsoft.com/office/drawing/2014/main" id="{9FA3689F-56D5-EAA4-22CC-F174B3246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9498B421-8764-D97C-EA21-CD9DEF45C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grpSp>
        <p:nvGrpSpPr>
          <p:cNvPr id="89" name="Agrupar 88">
            <a:extLst>
              <a:ext uri="{FF2B5EF4-FFF2-40B4-BE49-F238E27FC236}">
                <a16:creationId xmlns:a16="http://schemas.microsoft.com/office/drawing/2014/main" id="{541B8729-77CF-61B0-57AE-74EA279BF8D6}"/>
              </a:ext>
            </a:extLst>
          </p:cNvPr>
          <p:cNvGrpSpPr/>
          <p:nvPr/>
        </p:nvGrpSpPr>
        <p:grpSpPr>
          <a:xfrm>
            <a:off x="1021011" y="1496732"/>
            <a:ext cx="8343787" cy="1803136"/>
            <a:chOff x="1160970" y="1538327"/>
            <a:chExt cx="8343787" cy="1803136"/>
          </a:xfrm>
        </p:grpSpPr>
        <p:pic>
          <p:nvPicPr>
            <p:cNvPr id="2058" name="Picture 10" descr="Simone Lorenzini Lima">
              <a:extLst>
                <a:ext uri="{FF2B5EF4-FFF2-40B4-BE49-F238E27FC236}">
                  <a16:creationId xmlns:a16="http://schemas.microsoft.com/office/drawing/2014/main" id="{FB75517A-EA28-231E-CF20-069AE470C0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638" y="1538327"/>
              <a:ext cx="1433804" cy="143380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Danielly Gallão Rocha">
              <a:extLst>
                <a:ext uri="{FF2B5EF4-FFF2-40B4-BE49-F238E27FC236}">
                  <a16:creationId xmlns:a16="http://schemas.microsoft.com/office/drawing/2014/main" id="{F6FA0666-7579-6228-2E9A-25FA80C6CB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2726" y="1538327"/>
              <a:ext cx="1433804" cy="143380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Janaina Ramos de Oliveira">
              <a:extLst>
                <a:ext uri="{FF2B5EF4-FFF2-40B4-BE49-F238E27FC236}">
                  <a16:creationId xmlns:a16="http://schemas.microsoft.com/office/drawing/2014/main" id="{164AF1A8-7732-AE54-ADF4-4D4898645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6071" y="1538327"/>
              <a:ext cx="1433806" cy="14338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EB7FB837-1129-D442-EBB0-2F28A9581E4F}"/>
                </a:ext>
              </a:extLst>
            </p:cNvPr>
            <p:cNvSpPr txBox="1"/>
            <p:nvPr/>
          </p:nvSpPr>
          <p:spPr>
            <a:xfrm>
              <a:off x="1160970" y="2933273"/>
              <a:ext cx="1970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Neue Plak SemiBold" panose="020B0604030202020204" pitchFamily="34" charset="0"/>
                </a:rPr>
                <a:t>Danielly G. Rocha</a:t>
              </a: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2BD2DFD9-BEE6-1F5E-0F24-96A67DB75FB3}"/>
                </a:ext>
              </a:extLst>
            </p:cNvPr>
            <p:cNvSpPr txBox="1"/>
            <p:nvPr/>
          </p:nvSpPr>
          <p:spPr>
            <a:xfrm>
              <a:off x="4295533" y="2972131"/>
              <a:ext cx="20653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Neue Plak SemiBold" panose="020B0604030202020204" pitchFamily="34" charset="0"/>
                </a:rPr>
                <a:t>Janaina R. Oliveira</a:t>
              </a: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BA1CDADC-6046-CAFD-611F-C3C1896E37DE}"/>
                </a:ext>
              </a:extLst>
            </p:cNvPr>
            <p:cNvSpPr txBox="1"/>
            <p:nvPr/>
          </p:nvSpPr>
          <p:spPr>
            <a:xfrm>
              <a:off x="7772323" y="2933273"/>
              <a:ext cx="1732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Neue Plak SemiBold" panose="020B0604030202020204" pitchFamily="34" charset="0"/>
                </a:rPr>
                <a:t>Simone L. Lima</a:t>
              </a:r>
            </a:p>
          </p:txBody>
        </p:sp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E5E6128D-B11D-878C-84B7-C0B0D851B39C}"/>
              </a:ext>
            </a:extLst>
          </p:cNvPr>
          <p:cNvGrpSpPr/>
          <p:nvPr/>
        </p:nvGrpSpPr>
        <p:grpSpPr>
          <a:xfrm>
            <a:off x="2778951" y="3174703"/>
            <a:ext cx="7998133" cy="1831924"/>
            <a:chOff x="2845594" y="3075184"/>
            <a:chExt cx="7998133" cy="1831924"/>
          </a:xfrm>
        </p:grpSpPr>
        <p:pic>
          <p:nvPicPr>
            <p:cNvPr id="2056" name="Picture 8" descr="Vanessa Lopes">
              <a:extLst>
                <a:ext uri="{FF2B5EF4-FFF2-40B4-BE49-F238E27FC236}">
                  <a16:creationId xmlns:a16="http://schemas.microsoft.com/office/drawing/2014/main" id="{E67BF61B-EFC2-7678-9AD6-46DA401A8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500" b="98000" l="3250" r="99750">
                          <a14:foregroundMark x1="17750" y1="26750" x2="82000" y2="48250"/>
                          <a14:foregroundMark x1="82000" y1="48250" x2="91250" y2="49500"/>
                          <a14:foregroundMark x1="46750" y1="7750" x2="33500" y2="18750"/>
                          <a14:foregroundMark x1="33500" y1="18750" x2="9250" y2="63750"/>
                          <a14:foregroundMark x1="59500" y1="7000" x2="75000" y2="16500"/>
                          <a14:foregroundMark x1="75000" y1="16500" x2="86500" y2="34250"/>
                          <a14:foregroundMark x1="86500" y1="34250" x2="82250" y2="46750"/>
                          <a14:foregroundMark x1="82250" y1="46750" x2="85000" y2="64250"/>
                          <a14:foregroundMark x1="85000" y1="64250" x2="85000" y2="64000"/>
                          <a14:foregroundMark x1="96750" y1="41500" x2="96000" y2="70500"/>
                          <a14:foregroundMark x1="96000" y1="70500" x2="80750" y2="84750"/>
                          <a14:foregroundMark x1="80750" y1="84750" x2="66500" y2="91500"/>
                          <a14:foregroundMark x1="66500" y1="91500" x2="35750" y2="94250"/>
                          <a14:foregroundMark x1="35750" y1="94250" x2="30500" y2="93000"/>
                          <a14:foregroundMark x1="46000" y1="5250" x2="34750" y2="12000"/>
                          <a14:foregroundMark x1="34750" y1="12000" x2="13000" y2="36750"/>
                          <a14:foregroundMark x1="13000" y1="36750" x2="6750" y2="57000"/>
                          <a14:foregroundMark x1="6750" y1="57000" x2="13000" y2="74250"/>
                          <a14:foregroundMark x1="49968" y1="4484" x2="77000" y2="18000"/>
                          <a14:foregroundMark x1="77000" y1="18000" x2="99750" y2="50500"/>
                          <a14:foregroundMark x1="45250" y1="1964" x2="38750" y2="1500"/>
                          <a14:foregroundMark x1="56250" y1="2750" x2="53141" y2="2528"/>
                          <a14:foregroundMark x1="3250" y1="48750" x2="3250" y2="48750"/>
                          <a14:foregroundMark x1="64000" y1="95000" x2="64000" y2="95750"/>
                          <a14:foregroundMark x1="63500" y1="95000" x2="63500" y2="95000"/>
                          <a14:foregroundMark x1="52000" y1="97750" x2="45000" y2="98000"/>
                          <a14:backgroundMark x1="46500" y1="0" x2="54750" y2="0"/>
                          <a14:backgroundMark x1="39000" y1="1000" x2="39000" y2="1000"/>
                          <a14:backgroundMark x1="38000" y1="1500" x2="38000" y2="1500"/>
                          <a14:backgroundMark x1="39250" y1="1000" x2="39250" y2="1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0608" y="3103972"/>
              <a:ext cx="1433804" cy="143380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elen Bueno Ribeiro">
              <a:extLst>
                <a:ext uri="{FF2B5EF4-FFF2-40B4-BE49-F238E27FC236}">
                  <a16:creationId xmlns:a16="http://schemas.microsoft.com/office/drawing/2014/main" id="{20FAC3C6-A8BE-BBA3-A2D8-31CA17E1B6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7089" y="3075186"/>
              <a:ext cx="1433805" cy="14338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Luana Tacuatiá 🏳️‍🌈">
              <a:extLst>
                <a:ext uri="{FF2B5EF4-FFF2-40B4-BE49-F238E27FC236}">
                  <a16:creationId xmlns:a16="http://schemas.microsoft.com/office/drawing/2014/main" id="{C20DAF17-1307-B554-F276-3F49DB1F0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0786" y="3075184"/>
              <a:ext cx="1433806" cy="14338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10F3FA7C-483B-092D-1C03-2CC59AC7FE82}"/>
                </a:ext>
              </a:extLst>
            </p:cNvPr>
            <p:cNvSpPr txBox="1"/>
            <p:nvPr/>
          </p:nvSpPr>
          <p:spPr>
            <a:xfrm>
              <a:off x="6091965" y="4500410"/>
              <a:ext cx="1732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Neue Plak SemiBold" panose="020B0604030202020204" pitchFamily="34" charset="0"/>
                </a:rPr>
                <a:t>Luana </a:t>
              </a:r>
              <a:r>
                <a:rPr lang="pt-BR" dirty="0" err="1">
                  <a:latin typeface="Neue Plak SemiBold" panose="020B0604030202020204" pitchFamily="34" charset="0"/>
                </a:rPr>
                <a:t>Tacuatiá</a:t>
              </a:r>
              <a:endParaRPr lang="pt-BR" dirty="0">
                <a:latin typeface="Neue Plak SemiBold" panose="020B0604030202020204" pitchFamily="34" charset="0"/>
              </a:endParaRP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A713014F-9BD0-E38F-B278-EF081A052A72}"/>
                </a:ext>
              </a:extLst>
            </p:cNvPr>
            <p:cNvSpPr txBox="1"/>
            <p:nvPr/>
          </p:nvSpPr>
          <p:spPr>
            <a:xfrm>
              <a:off x="2845594" y="4537776"/>
              <a:ext cx="1816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Neue Plak SemiBold" panose="020B0604030202020204" pitchFamily="34" charset="0"/>
                </a:rPr>
                <a:t>Helen B. Ribeiro</a:t>
              </a: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1782B093-D413-7019-B165-4B698550BC9D}"/>
                </a:ext>
              </a:extLst>
            </p:cNvPr>
            <p:cNvSpPr txBox="1"/>
            <p:nvPr/>
          </p:nvSpPr>
          <p:spPr>
            <a:xfrm>
              <a:off x="9111293" y="4537776"/>
              <a:ext cx="1732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Neue Plak SemiBold" panose="020B0604030202020204" pitchFamily="34" charset="0"/>
                </a:rPr>
                <a:t>Vanessa Lopes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328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Desenvolvimento do projeto</a:t>
            </a:r>
          </a:p>
        </p:txBody>
      </p: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D470468-7875-7D5A-1B7C-D71A6E31E7AD}"/>
              </a:ext>
            </a:extLst>
          </p:cNvPr>
          <p:cNvSpPr/>
          <p:nvPr/>
        </p:nvSpPr>
        <p:spPr>
          <a:xfrm>
            <a:off x="1486747" y="1027197"/>
            <a:ext cx="9330510" cy="427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spc="3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Nível</a:t>
            </a:r>
            <a:r>
              <a:rPr lang="fr-FR" sz="28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 de </a:t>
            </a:r>
            <a:r>
              <a:rPr lang="fr-FR" sz="2800" spc="3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serviço</a:t>
            </a:r>
            <a:r>
              <a:rPr lang="fr-FR" sz="28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 ao cliente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658FDFFB-C96D-E4CB-149D-DE6C08AF842C}"/>
              </a:ext>
            </a:extLst>
          </p:cNvPr>
          <p:cNvSpPr/>
          <p:nvPr/>
        </p:nvSpPr>
        <p:spPr>
          <a:xfrm>
            <a:off x="2559456" y="2181225"/>
            <a:ext cx="7111188" cy="2497053"/>
          </a:xfrm>
          <a:prstGeom prst="roundRect">
            <a:avLst>
              <a:gd name="adj" fmla="val 2713"/>
            </a:avLst>
          </a:prstGeom>
          <a:solidFill>
            <a:schemeClr val="tx1">
              <a:alpha val="17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 algn="ctr"/>
            <a:r>
              <a:rPr lang="fr-FR" sz="2400" spc="1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Objetivo</a:t>
            </a:r>
            <a:endParaRPr lang="fr-FR" sz="2400" spc="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ue Plak SemiBold" panose="020B0604030202020204" pitchFamily="34" charset="0"/>
            </a:endParaRPr>
          </a:p>
          <a:p>
            <a:pPr lvl="2"/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Indicadores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de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nível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de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serviço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ao cliente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Dez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principais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clientes da Embraer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Produto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: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aeronaves</a:t>
            </a: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603B77D5-64E1-BC0F-1C57-5E38A26B2D4D}"/>
              </a:ext>
            </a:extLst>
          </p:cNvPr>
          <p:cNvSpPr/>
          <p:nvPr/>
        </p:nvSpPr>
        <p:spPr>
          <a:xfrm>
            <a:off x="4708126" y="4336845"/>
            <a:ext cx="2868702" cy="1369902"/>
          </a:xfrm>
          <a:prstGeom prst="roundRect">
            <a:avLst>
              <a:gd name="adj" fmla="val 2713"/>
            </a:avLst>
          </a:prstGeom>
          <a:solidFill>
            <a:schemeClr val="tx1">
              <a:alpha val="17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Período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estipulado</a:t>
            </a: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algn="ctr"/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algn="ctr"/>
            <a:r>
              <a:rPr lang="fr-FR" b="1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2 </a:t>
            </a:r>
            <a:r>
              <a:rPr lang="fr-FR" b="1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anos</a:t>
            </a:r>
            <a:endParaRPr lang="fr-FR" b="1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algn="ctr"/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2022 e 2023</a:t>
            </a:r>
          </a:p>
          <a:p>
            <a:pPr algn="ctr"/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902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Desenvolvimento do projeto</a:t>
            </a:r>
          </a:p>
        </p:txBody>
      </p: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D470468-7875-7D5A-1B7C-D71A6E31E7AD}"/>
              </a:ext>
            </a:extLst>
          </p:cNvPr>
          <p:cNvSpPr/>
          <p:nvPr/>
        </p:nvSpPr>
        <p:spPr>
          <a:xfrm>
            <a:off x="1486747" y="1027197"/>
            <a:ext cx="9330510" cy="427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spc="3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Nível</a:t>
            </a:r>
            <a:r>
              <a:rPr lang="fr-FR" sz="28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 de </a:t>
            </a:r>
            <a:r>
              <a:rPr lang="fr-FR" sz="2800" spc="3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serviço</a:t>
            </a:r>
            <a:r>
              <a:rPr lang="fr-FR" sz="28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 ao cliente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658FDFFB-C96D-E4CB-149D-DE6C08AF842C}"/>
              </a:ext>
            </a:extLst>
          </p:cNvPr>
          <p:cNvSpPr/>
          <p:nvPr/>
        </p:nvSpPr>
        <p:spPr>
          <a:xfrm>
            <a:off x="2540406" y="1900861"/>
            <a:ext cx="7111188" cy="3882317"/>
          </a:xfrm>
          <a:prstGeom prst="roundRect">
            <a:avLst>
              <a:gd name="adj" fmla="val 2713"/>
            </a:avLst>
          </a:prstGeom>
          <a:solidFill>
            <a:schemeClr val="tx1">
              <a:alpha val="17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b="1" spc="100" dirty="0">
              <a:solidFill>
                <a:schemeClr val="bg1"/>
              </a:solidFill>
              <a:latin typeface="Neue Plak SemiBold" panose="020B0604030202020204" pitchFamily="34" charset="0"/>
            </a:endParaRPr>
          </a:p>
          <a:p>
            <a:pPr algn="ctr"/>
            <a:r>
              <a:rPr lang="fr-FR" spc="1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Quatro</a:t>
            </a:r>
            <a:r>
              <a:rPr lang="fr-FR" spc="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 </a:t>
            </a:r>
            <a:r>
              <a:rPr lang="fr-FR" spc="1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métricas</a:t>
            </a:r>
            <a:endParaRPr lang="fr-FR" spc="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ue Plak SemiBold" panose="020B0604030202020204" pitchFamily="34" charset="0"/>
            </a:endParaRPr>
          </a:p>
          <a:p>
            <a:endParaRPr lang="fr-FR" b="1" spc="100" dirty="0">
              <a:solidFill>
                <a:schemeClr val="bg1"/>
              </a:solidFill>
              <a:latin typeface="Neue Plak SemiBold" panose="020B060403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Diferença</a:t>
            </a:r>
            <a:r>
              <a:rPr lang="fr-FR" b="1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entre tempo de </a:t>
            </a:r>
            <a:r>
              <a:rPr lang="fr-FR" b="1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entrega</a:t>
            </a:r>
            <a:r>
              <a:rPr lang="fr-FR" b="1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</a:t>
            </a:r>
            <a:r>
              <a:rPr lang="fr-FR" b="1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estimado</a:t>
            </a:r>
            <a:r>
              <a:rPr lang="fr-FR" b="1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e </a:t>
            </a:r>
            <a:r>
              <a:rPr lang="fr-FR" b="1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efetuado</a:t>
            </a:r>
            <a:r>
              <a:rPr lang="fr-FR" b="1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-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Satisfação</a:t>
            </a:r>
            <a:r>
              <a:rPr lang="fr-FR" b="1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do cliente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NPS (Net </a:t>
            </a:r>
            <a:r>
              <a:rPr lang="fr-FR" b="1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Promoter</a:t>
            </a:r>
            <a:r>
              <a:rPr lang="fr-FR" b="1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Score)</a:t>
            </a: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Tempo de reposta a </a:t>
            </a:r>
            <a:r>
              <a:rPr lang="fr-FR" b="1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pedido</a:t>
            </a:r>
            <a:r>
              <a:rPr lang="fr-FR" b="1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de consulta </a:t>
            </a:r>
            <a:r>
              <a:rPr lang="fr-FR" b="1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técnica</a:t>
            </a:r>
            <a:endParaRPr lang="fr-FR" b="1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7EE9457-5EE7-1A66-09A9-A45F88E240F9}"/>
              </a:ext>
            </a:extLst>
          </p:cNvPr>
          <p:cNvGrpSpPr/>
          <p:nvPr/>
        </p:nvGrpSpPr>
        <p:grpSpPr>
          <a:xfrm>
            <a:off x="2540404" y="5736801"/>
            <a:ext cx="7270861" cy="938021"/>
            <a:chOff x="2540404" y="5784426"/>
            <a:chExt cx="7270861" cy="938021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A2223AF1-FBF5-5E75-E956-B9F7B584A778}"/>
                </a:ext>
              </a:extLst>
            </p:cNvPr>
            <p:cNvSpPr txBox="1"/>
            <p:nvPr/>
          </p:nvSpPr>
          <p:spPr>
            <a:xfrm>
              <a:off x="2540406" y="5784426"/>
              <a:ext cx="610423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900" dirty="0">
                  <a:latin typeface="Neue Plak Ultra Light" panose="020B0204030202020204" pitchFamily="34" charset="0"/>
                </a:rPr>
                <a:t>https://www.linkana.com/blog/nivel-de-servico-cadeia-suprimentos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F183A17F-C657-B5F4-2F16-BAD0421083AC}"/>
                </a:ext>
              </a:extLst>
            </p:cNvPr>
            <p:cNvSpPr txBox="1"/>
            <p:nvPr/>
          </p:nvSpPr>
          <p:spPr>
            <a:xfrm>
              <a:off x="2540405" y="5980447"/>
              <a:ext cx="7270860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900" dirty="0">
                  <a:latin typeface="Neue Plak Ultra Light" panose="020B0204030202020204" pitchFamily="34" charset="0"/>
                </a:rPr>
                <a:t>https://www.mecalux.com.br/blog/nivel-de-servico#:~:text=O%20que%20%C3%A9%20o%20n%C3%ADvel%20de%20servi%C3%A7o%20em%20log%C3%ADstica,-O%20n%C3%ADvel%20de&amp;text=Nesse%20sentido%2C%20o%20conceito%20est%C3%A1,lo%20e%20poder%C3%A1%20adquiri%2Dlo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E6BA17B-6B4B-7B59-AE61-A1D619CC92D6}"/>
                </a:ext>
              </a:extLst>
            </p:cNvPr>
            <p:cNvSpPr txBox="1"/>
            <p:nvPr/>
          </p:nvSpPr>
          <p:spPr>
            <a:xfrm>
              <a:off x="2540404" y="6491615"/>
              <a:ext cx="652436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900" dirty="0">
                  <a:latin typeface="Neue Plak Ultra Light" panose="020B0204030202020204" pitchFamily="34" charset="0"/>
                </a:rPr>
                <a:t>https://www.embraer.com/relatorio_anual2016/pt/clientes.htm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6091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Desenvolvimento do projeto</a:t>
            </a:r>
          </a:p>
        </p:txBody>
      </p: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D470468-7875-7D5A-1B7C-D71A6E31E7AD}"/>
              </a:ext>
            </a:extLst>
          </p:cNvPr>
          <p:cNvSpPr/>
          <p:nvPr/>
        </p:nvSpPr>
        <p:spPr>
          <a:xfrm>
            <a:off x="1486747" y="1027197"/>
            <a:ext cx="9330510" cy="427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spc="3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Nível</a:t>
            </a:r>
            <a:r>
              <a:rPr lang="fr-FR" sz="28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 de </a:t>
            </a:r>
            <a:r>
              <a:rPr lang="fr-FR" sz="2800" spc="3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serviço</a:t>
            </a:r>
            <a:r>
              <a:rPr lang="fr-FR" sz="28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 ao cliente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658FDFFB-C96D-E4CB-149D-DE6C08AF842C}"/>
              </a:ext>
            </a:extLst>
          </p:cNvPr>
          <p:cNvSpPr/>
          <p:nvPr/>
        </p:nvSpPr>
        <p:spPr>
          <a:xfrm>
            <a:off x="2540406" y="1900861"/>
            <a:ext cx="7111188" cy="3882317"/>
          </a:xfrm>
          <a:prstGeom prst="roundRect">
            <a:avLst>
              <a:gd name="adj" fmla="val 2713"/>
            </a:avLst>
          </a:prstGeom>
          <a:solidFill>
            <a:schemeClr val="tx1">
              <a:alpha val="17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spc="100" dirty="0" err="1">
                <a:solidFill>
                  <a:schemeClr val="bg1"/>
                </a:solidFill>
                <a:latin typeface="Neue Plak SemiBold" panose="020B0604030202020204" pitchFamily="34" charset="0"/>
              </a:rPr>
              <a:t>Diferença</a:t>
            </a:r>
            <a:r>
              <a:rPr lang="fr-FR" b="1" spc="100" dirty="0">
                <a:solidFill>
                  <a:schemeClr val="bg1"/>
                </a:solidFill>
                <a:latin typeface="Neue Plak SemiBold" panose="020B0604030202020204" pitchFamily="34" charset="0"/>
              </a:rPr>
              <a:t> entre tempo de </a:t>
            </a:r>
            <a:r>
              <a:rPr lang="fr-FR" b="1" spc="100" dirty="0" err="1">
                <a:solidFill>
                  <a:schemeClr val="bg1"/>
                </a:solidFill>
                <a:latin typeface="Neue Plak SemiBold" panose="020B0604030202020204" pitchFamily="34" charset="0"/>
              </a:rPr>
              <a:t>entrega</a:t>
            </a:r>
            <a:r>
              <a:rPr lang="fr-FR" b="1" spc="100" dirty="0">
                <a:solidFill>
                  <a:schemeClr val="bg1"/>
                </a:solidFill>
                <a:latin typeface="Neue Plak SemiBold" panose="020B0604030202020204" pitchFamily="34" charset="0"/>
              </a:rPr>
              <a:t> </a:t>
            </a:r>
            <a:r>
              <a:rPr lang="fr-FR" b="1" spc="100" dirty="0" err="1">
                <a:solidFill>
                  <a:schemeClr val="bg1"/>
                </a:solidFill>
                <a:latin typeface="Neue Plak SemiBold" panose="020B0604030202020204" pitchFamily="34" charset="0"/>
              </a:rPr>
              <a:t>estimado</a:t>
            </a:r>
            <a:r>
              <a:rPr lang="fr-FR" b="1" spc="100" dirty="0">
                <a:solidFill>
                  <a:schemeClr val="bg1"/>
                </a:solidFill>
                <a:latin typeface="Neue Plak SemiBold" panose="020B0604030202020204" pitchFamily="34" charset="0"/>
              </a:rPr>
              <a:t> e </a:t>
            </a:r>
            <a:r>
              <a:rPr lang="fr-FR" b="1" spc="100" dirty="0" err="1">
                <a:solidFill>
                  <a:schemeClr val="bg1"/>
                </a:solidFill>
                <a:latin typeface="Neue Plak SemiBold" panose="020B0604030202020204" pitchFamily="34" charset="0"/>
              </a:rPr>
              <a:t>efetuado</a:t>
            </a:r>
            <a:r>
              <a:rPr lang="fr-FR" b="1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-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pedido</a:t>
            </a: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6 a 18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meses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– 13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categorias</a:t>
            </a: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Análise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: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entregas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no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prazo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,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atrasadas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e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antecipadas</a:t>
            </a: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lvl="1"/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spc="100" dirty="0" err="1">
                <a:solidFill>
                  <a:schemeClr val="bg1"/>
                </a:solidFill>
                <a:latin typeface="Neue Plak SemiBold" panose="020B0604030202020204" pitchFamily="34" charset="0"/>
              </a:rPr>
              <a:t>Satisfação</a:t>
            </a:r>
            <a:r>
              <a:rPr lang="fr-FR" b="1" spc="100" dirty="0">
                <a:solidFill>
                  <a:schemeClr val="bg1"/>
                </a:solidFill>
                <a:latin typeface="Neue Plak SemiBold" panose="020B0604030202020204" pitchFamily="34" charset="0"/>
              </a:rPr>
              <a:t> do cliente 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–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pedido</a:t>
            </a: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Avaliações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de 1 a 5: 	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1 -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Muito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insatisfeito</a:t>
            </a: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2 –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Insatisfeito</a:t>
            </a: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3 –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Neutro</a:t>
            </a: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4 –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Satisfeito</a:t>
            </a: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5 –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Muito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Satisfeito</a:t>
            </a: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lvl="2"/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106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Desenvolvimento do projeto</a:t>
            </a:r>
          </a:p>
        </p:txBody>
      </p: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D470468-7875-7D5A-1B7C-D71A6E31E7AD}"/>
              </a:ext>
            </a:extLst>
          </p:cNvPr>
          <p:cNvSpPr/>
          <p:nvPr/>
        </p:nvSpPr>
        <p:spPr>
          <a:xfrm>
            <a:off x="1486747" y="1027197"/>
            <a:ext cx="9330510" cy="427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spc="3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Nível</a:t>
            </a:r>
            <a:r>
              <a:rPr lang="fr-FR" sz="28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 de </a:t>
            </a:r>
            <a:r>
              <a:rPr lang="fr-FR" sz="2800" spc="3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serviço</a:t>
            </a:r>
            <a:r>
              <a:rPr lang="fr-FR" sz="28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 ao cliente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658FDFFB-C96D-E4CB-149D-DE6C08AF842C}"/>
              </a:ext>
            </a:extLst>
          </p:cNvPr>
          <p:cNvSpPr/>
          <p:nvPr/>
        </p:nvSpPr>
        <p:spPr>
          <a:xfrm>
            <a:off x="790833" y="1618435"/>
            <a:ext cx="7111188" cy="3843138"/>
          </a:xfrm>
          <a:prstGeom prst="roundRect">
            <a:avLst>
              <a:gd name="adj" fmla="val 2713"/>
            </a:avLst>
          </a:prstGeom>
          <a:solidFill>
            <a:schemeClr val="tx1">
              <a:alpha val="17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spc="100" dirty="0">
                <a:solidFill>
                  <a:schemeClr val="bg1"/>
                </a:solidFill>
                <a:latin typeface="Neue Plak SemiBold" panose="020B0604030202020204" pitchFamily="34" charset="0"/>
              </a:rPr>
              <a:t>NPS (Net </a:t>
            </a:r>
            <a:r>
              <a:rPr lang="fr-FR" b="1" spc="100" dirty="0" err="1">
                <a:solidFill>
                  <a:schemeClr val="bg1"/>
                </a:solidFill>
                <a:latin typeface="Neue Plak SemiBold" panose="020B0604030202020204" pitchFamily="34" charset="0"/>
              </a:rPr>
              <a:t>Promoter</a:t>
            </a:r>
            <a:r>
              <a:rPr lang="fr-FR" b="1" spc="100" dirty="0">
                <a:solidFill>
                  <a:schemeClr val="bg1"/>
                </a:solidFill>
                <a:latin typeface="Neue Plak SemiBold" panose="020B0604030202020204" pitchFamily="34" charset="0"/>
              </a:rPr>
              <a:t> Score) 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– grau de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fidelidade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do cliente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Notas de 1 a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Consultas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trimestrais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aos clientes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2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anos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, total de 8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avaliações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/ cliente</a:t>
            </a:r>
          </a:p>
          <a:p>
            <a:pPr lvl="1"/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spc="100" dirty="0">
                <a:solidFill>
                  <a:schemeClr val="bg1"/>
                </a:solidFill>
                <a:latin typeface="Neue Plak SemiBold" panose="020B0604030202020204" pitchFamily="34" charset="0"/>
              </a:rPr>
              <a:t>Tempo de reposta a </a:t>
            </a:r>
            <a:r>
              <a:rPr lang="fr-FR" b="1" spc="100" dirty="0" err="1">
                <a:solidFill>
                  <a:schemeClr val="bg1"/>
                </a:solidFill>
                <a:latin typeface="Neue Plak SemiBold" panose="020B0604030202020204" pitchFamily="34" charset="0"/>
              </a:rPr>
              <a:t>pedido</a:t>
            </a:r>
            <a:r>
              <a:rPr lang="fr-FR" b="1" spc="100" dirty="0">
                <a:solidFill>
                  <a:schemeClr val="bg1"/>
                </a:solidFill>
                <a:latin typeface="Neue Plak SemiBold" panose="020B0604030202020204" pitchFamily="34" charset="0"/>
              </a:rPr>
              <a:t> de consulta </a:t>
            </a:r>
            <a:r>
              <a:rPr lang="fr-FR" b="1" spc="100" dirty="0" err="1">
                <a:solidFill>
                  <a:schemeClr val="bg1"/>
                </a:solidFill>
                <a:latin typeface="Neue Plak SemiBold" panose="020B0604030202020204" pitchFamily="34" charset="0"/>
              </a:rPr>
              <a:t>técnica</a:t>
            </a:r>
            <a:endParaRPr lang="fr-FR" b="1" spc="100" dirty="0">
              <a:solidFill>
                <a:schemeClr val="bg1"/>
              </a:solidFill>
              <a:latin typeface="Neue Plak SemiBold" panose="020B060403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3 a 5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dias</a:t>
            </a:r>
            <a:r>
              <a:rPr lang="fr-FR" spc="100" dirty="0">
                <a:solidFill>
                  <a:schemeClr val="tx1"/>
                </a:solidFill>
                <a:latin typeface="Neue Plak SemiBold" panose="020B0604030202020204" pitchFamily="34" charset="0"/>
              </a:rPr>
              <a:t> </a:t>
            </a:r>
            <a:r>
              <a:rPr lang="fr-FR" spc="100" dirty="0" err="1">
                <a:solidFill>
                  <a:schemeClr val="tx1"/>
                </a:solidFill>
                <a:latin typeface="Neue Plak SemiBold" panose="020B0604030202020204" pitchFamily="34" charset="0"/>
              </a:rPr>
              <a:t>úteis</a:t>
            </a:r>
            <a:endParaRPr lang="fr-FR" spc="100" dirty="0">
              <a:solidFill>
                <a:schemeClr val="tx1"/>
              </a:solidFill>
              <a:latin typeface="Neue Plak SemiBold" panose="020B0604030202020204" pitchFamily="34" charset="0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EC46C99-7C4E-15E3-0A49-CB9BAB142131}"/>
              </a:ext>
            </a:extLst>
          </p:cNvPr>
          <p:cNvGrpSpPr/>
          <p:nvPr/>
        </p:nvGrpSpPr>
        <p:grpSpPr>
          <a:xfrm>
            <a:off x="7957751" y="3286519"/>
            <a:ext cx="3975446" cy="2405886"/>
            <a:chOff x="8060638" y="3323589"/>
            <a:chExt cx="3975446" cy="2405886"/>
          </a:xfrm>
        </p:grpSpPr>
        <p:pic>
          <p:nvPicPr>
            <p:cNvPr id="1026" name="Picture 2" descr="As diferenças entre NPS e CSAT">
              <a:extLst>
                <a:ext uri="{FF2B5EF4-FFF2-40B4-BE49-F238E27FC236}">
                  <a16:creationId xmlns:a16="http://schemas.microsoft.com/office/drawing/2014/main" id="{869FD557-150C-3754-93ED-213ACE8ED0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6329" y="3323589"/>
              <a:ext cx="3884025" cy="2175054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936E6811-F67B-75ED-638F-52D169C93602}"/>
                </a:ext>
              </a:extLst>
            </p:cNvPr>
            <p:cNvSpPr txBox="1"/>
            <p:nvPr/>
          </p:nvSpPr>
          <p:spPr>
            <a:xfrm>
              <a:off x="8060638" y="5498643"/>
              <a:ext cx="397544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fr-FR" sz="900" dirty="0">
                  <a:latin typeface="Neue Plak Ultra Light" panose="020B0204030202020204" pitchFamily="34" charset="0"/>
                </a:rPr>
                <a:t>https://blog.mexx.ai/as-diferencas-entre-nps-e-csat/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321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B3802D1-5BC3-12EF-9511-C4B49573593A}"/>
              </a:ext>
            </a:extLst>
          </p:cNvPr>
          <p:cNvGrpSpPr/>
          <p:nvPr/>
        </p:nvGrpSpPr>
        <p:grpSpPr>
          <a:xfrm>
            <a:off x="582284" y="1616326"/>
            <a:ext cx="3493982" cy="2317779"/>
            <a:chOff x="603724" y="1803245"/>
            <a:chExt cx="3493982" cy="2317779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BAAADD44-0726-E9B5-9EF9-4CE790402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242" y="1803245"/>
              <a:ext cx="3376946" cy="1966086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9340D64-EF00-6A6F-D039-38DF266197D2}"/>
                </a:ext>
              </a:extLst>
            </p:cNvPr>
            <p:cNvSpPr txBox="1"/>
            <p:nvPr/>
          </p:nvSpPr>
          <p:spPr>
            <a:xfrm>
              <a:off x="603724" y="3720914"/>
              <a:ext cx="349398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fr-FR" sz="1000" dirty="0">
                  <a:latin typeface="Neue Plak Ultra Light" panose="020B0204030202020204" pitchFamily="34" charset="0"/>
                </a:rPr>
                <a:t>https://www.embraer.com/br/pt/9255-todas-as-aeronaves-da-embraer</a:t>
              </a:r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Desenvolvimento do projeto</a:t>
            </a:r>
          </a:p>
        </p:txBody>
      </p: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D470468-7875-7D5A-1B7C-D71A6E31E7AD}"/>
              </a:ext>
            </a:extLst>
          </p:cNvPr>
          <p:cNvSpPr/>
          <p:nvPr/>
        </p:nvSpPr>
        <p:spPr>
          <a:xfrm>
            <a:off x="1486747" y="1027197"/>
            <a:ext cx="9330510" cy="427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spc="3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Nível</a:t>
            </a:r>
            <a:r>
              <a:rPr lang="fr-FR" sz="28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 de </a:t>
            </a:r>
            <a:r>
              <a:rPr lang="fr-FR" sz="2800" spc="3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serviço</a:t>
            </a:r>
            <a:r>
              <a:rPr lang="fr-FR" sz="28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 ao cliente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B0FEA47-3843-9AF6-494B-9AA7DBBA1466}"/>
              </a:ext>
            </a:extLst>
          </p:cNvPr>
          <p:cNvGrpSpPr/>
          <p:nvPr/>
        </p:nvGrpSpPr>
        <p:grpSpPr>
          <a:xfrm>
            <a:off x="1388533" y="3180855"/>
            <a:ext cx="6005383" cy="2833581"/>
            <a:chOff x="3348681" y="2010267"/>
            <a:chExt cx="6005383" cy="2833581"/>
          </a:xfrm>
        </p:grpSpPr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658FDFFB-C96D-E4CB-149D-DE6C08AF842C}"/>
                </a:ext>
              </a:extLst>
            </p:cNvPr>
            <p:cNvSpPr/>
            <p:nvPr/>
          </p:nvSpPr>
          <p:spPr>
            <a:xfrm>
              <a:off x="3348681" y="2010267"/>
              <a:ext cx="6005383" cy="2833581"/>
            </a:xfrm>
            <a:prstGeom prst="roundRect">
              <a:avLst>
                <a:gd name="adj" fmla="val 2713"/>
              </a:avLst>
            </a:prstGeom>
            <a:solidFill>
              <a:schemeClr val="tx1">
                <a:alpha val="17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715963" lvl="2"/>
              <a:r>
                <a:rPr lang="fr-FR" spc="100" dirty="0" err="1">
                  <a:solidFill>
                    <a:schemeClr val="tx1"/>
                  </a:solidFill>
                  <a:latin typeface="Neue Plak SemiBold" panose="020B0604030202020204" pitchFamily="34" charset="0"/>
                </a:rPr>
                <a:t>Produtos</a:t>
              </a:r>
              <a:r>
                <a:rPr lang="fr-FR" spc="100" dirty="0">
                  <a:solidFill>
                    <a:schemeClr val="tx1"/>
                  </a:solidFill>
                  <a:latin typeface="Neue Plak SemiBold" panose="020B0604030202020204" pitchFamily="34" charset="0"/>
                </a:rPr>
                <a:t>:</a:t>
              </a:r>
              <a:br>
                <a:rPr lang="fr-FR" spc="100" dirty="0">
                  <a:solidFill>
                    <a:schemeClr val="tx1"/>
                  </a:solidFill>
                  <a:latin typeface="Neue Plak SemiBold" panose="020B0604030202020204" pitchFamily="34" charset="0"/>
                </a:rPr>
              </a:br>
              <a:r>
                <a:rPr lang="fr-FR" spc="100" dirty="0">
                  <a:solidFill>
                    <a:schemeClr val="tx1"/>
                  </a:solidFill>
                  <a:latin typeface="Neue Plak SemiBold" panose="020B0604030202020204" pitchFamily="34" charset="0"/>
                </a:rPr>
                <a:t>9 </a:t>
              </a:r>
              <a:r>
                <a:rPr lang="fr-FR" spc="100" dirty="0" err="1">
                  <a:solidFill>
                    <a:schemeClr val="tx1"/>
                  </a:solidFill>
                  <a:latin typeface="Neue Plak SemiBold" panose="020B0604030202020204" pitchFamily="34" charset="0"/>
                </a:rPr>
                <a:t>aeronaves</a:t>
              </a:r>
              <a:endParaRPr lang="fr-FR" spc="100" dirty="0">
                <a:solidFill>
                  <a:schemeClr val="tx1"/>
                </a:solidFill>
                <a:latin typeface="Neue Plak SemiBold" panose="020B0604030202020204" pitchFamily="34" charset="0"/>
              </a:endParaRPr>
            </a:p>
            <a:p>
              <a:pPr marL="715963" lvl="2"/>
              <a:endParaRPr lang="fr-FR" spc="100" dirty="0">
                <a:solidFill>
                  <a:schemeClr val="tx1"/>
                </a:solidFill>
                <a:latin typeface="Neue Plak SemiBold" panose="020B0604030202020204" pitchFamily="34" charset="0"/>
              </a:endParaRPr>
            </a:p>
            <a:p>
              <a:pPr marL="715963" lvl="2"/>
              <a:endParaRPr lang="fr-FR" spc="100" dirty="0">
                <a:solidFill>
                  <a:schemeClr val="tx1"/>
                </a:solidFill>
                <a:latin typeface="Neue Plak SemiBold" panose="020B0604030202020204" pitchFamily="34" charset="0"/>
              </a:endParaRPr>
            </a:p>
          </p:txBody>
        </p:sp>
        <p:pic>
          <p:nvPicPr>
            <p:cNvPr id="7" name="Imagem 6" descr="Tabela&#10;&#10;Descrição gerada automaticamente com confiança média">
              <a:extLst>
                <a:ext uri="{FF2B5EF4-FFF2-40B4-BE49-F238E27FC236}">
                  <a16:creationId xmlns:a16="http://schemas.microsoft.com/office/drawing/2014/main" id="{92B4CC2E-0C0B-3BBE-8E70-CC8516D82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6414" y="2154181"/>
              <a:ext cx="3184846" cy="2491960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4B965EC0-463D-1787-0496-23E6FFAC634A}"/>
              </a:ext>
            </a:extLst>
          </p:cNvPr>
          <p:cNvGrpSpPr/>
          <p:nvPr/>
        </p:nvGrpSpPr>
        <p:grpSpPr>
          <a:xfrm>
            <a:off x="7785809" y="1662897"/>
            <a:ext cx="3678642" cy="1894490"/>
            <a:chOff x="7231166" y="1502407"/>
            <a:chExt cx="4158092" cy="2155960"/>
          </a:xfrm>
        </p:grpSpPr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78C6E271-F98B-71B3-92E2-5D54BFB7CBAF}"/>
                </a:ext>
              </a:extLst>
            </p:cNvPr>
            <p:cNvGrpSpPr/>
            <p:nvPr/>
          </p:nvGrpSpPr>
          <p:grpSpPr>
            <a:xfrm>
              <a:off x="7303497" y="1502407"/>
              <a:ext cx="4048690" cy="1780459"/>
              <a:chOff x="7211469" y="1802028"/>
              <a:chExt cx="4048690" cy="1780459"/>
            </a:xfrm>
          </p:grpSpPr>
          <p:pic>
            <p:nvPicPr>
              <p:cNvPr id="23" name="Imagem 22">
                <a:extLst>
                  <a:ext uri="{FF2B5EF4-FFF2-40B4-BE49-F238E27FC236}">
                    <a16:creationId xmlns:a16="http://schemas.microsoft.com/office/drawing/2014/main" id="{D6934B6D-4D0E-3C34-0A36-3D64616DDF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41300"/>
              <a:stretch/>
            </p:blipFill>
            <p:spPr>
              <a:xfrm>
                <a:off x="7211469" y="2254400"/>
                <a:ext cx="4048690" cy="1328087"/>
              </a:xfrm>
              <a:prstGeom prst="rect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</p:pic>
          <p:pic>
            <p:nvPicPr>
              <p:cNvPr id="26" name="Imagem 25">
                <a:extLst>
                  <a:ext uri="{FF2B5EF4-FFF2-40B4-BE49-F238E27FC236}">
                    <a16:creationId xmlns:a16="http://schemas.microsoft.com/office/drawing/2014/main" id="{02461681-8BA8-CE1D-CAB5-BE39D9DD8D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79554"/>
              <a:stretch/>
            </p:blipFill>
            <p:spPr>
              <a:xfrm>
                <a:off x="7211469" y="1802028"/>
                <a:ext cx="4048690" cy="462587"/>
              </a:xfrm>
              <a:prstGeom prst="rect">
                <a:avLst/>
              </a:prstGeom>
            </p:spPr>
          </p:pic>
        </p:grp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2C4FDCEC-84E3-829E-C42E-6C2C6C24DF22}"/>
                </a:ext>
              </a:extLst>
            </p:cNvPr>
            <p:cNvSpPr txBox="1"/>
            <p:nvPr/>
          </p:nvSpPr>
          <p:spPr>
            <a:xfrm>
              <a:off x="7231166" y="3238061"/>
              <a:ext cx="4158092" cy="420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900" dirty="0">
                  <a:solidFill>
                    <a:schemeClr val="tx2">
                      <a:lumMod val="90000"/>
                    </a:schemeClr>
                  </a:solidFill>
                  <a:latin typeface="Neue Plak Ultra Light" panose="020B0204030202020204" pitchFamily="34" charset="0"/>
                </a:rPr>
                <a:t>https://www.nordinvestimentos.com.br/blog/embraer-kc-390-millennium-substitui-o-kc-130-nas-forcas-armadas/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0BDD1595-6614-7F6C-D394-ECF01882395E}"/>
              </a:ext>
            </a:extLst>
          </p:cNvPr>
          <p:cNvGrpSpPr/>
          <p:nvPr/>
        </p:nvGrpSpPr>
        <p:grpSpPr>
          <a:xfrm>
            <a:off x="8738189" y="3618941"/>
            <a:ext cx="2634948" cy="2506485"/>
            <a:chOff x="644319" y="3631412"/>
            <a:chExt cx="2781253" cy="3118547"/>
          </a:xfrm>
        </p:grpSpPr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9741D175-13EB-6732-DBCD-B12F25C24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6180" y="3631412"/>
              <a:ext cx="2739392" cy="2522077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E9EE8F80-2EA5-CFF5-B18C-97DB1AEA5445}"/>
                </a:ext>
              </a:extLst>
            </p:cNvPr>
            <p:cNvSpPr txBox="1"/>
            <p:nvPr/>
          </p:nvSpPr>
          <p:spPr>
            <a:xfrm>
              <a:off x="644319" y="6118120"/>
              <a:ext cx="2781253" cy="6318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tx2">
                      <a:lumMod val="90000"/>
                    </a:schemeClr>
                  </a:solidFill>
                </a:defRPr>
              </a:lvl1pPr>
            </a:lstStyle>
            <a:p>
              <a:r>
                <a:rPr lang="fr-FR" sz="900" dirty="0">
                  <a:latin typeface="Neue Plak Ultra Light" panose="020B0204030202020204" pitchFamily="34" charset="0"/>
                </a:rPr>
                <a:t>https://aeromagazine.uol.com.br/artigo/primeiro-kc-390-na-configuracao-otan-entrou-em-operacao-em-portugal.html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522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Desenvolvimento do projeto</a:t>
            </a:r>
          </a:p>
        </p:txBody>
      </p: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D470468-7875-7D5A-1B7C-D71A6E31E7AD}"/>
              </a:ext>
            </a:extLst>
          </p:cNvPr>
          <p:cNvSpPr/>
          <p:nvPr/>
        </p:nvSpPr>
        <p:spPr>
          <a:xfrm>
            <a:off x="1486747" y="1027197"/>
            <a:ext cx="9330510" cy="4278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spc="3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Nível</a:t>
            </a:r>
            <a:r>
              <a:rPr lang="fr-FR" sz="28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 de </a:t>
            </a:r>
            <a:r>
              <a:rPr lang="fr-FR" sz="2800" spc="3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serviço</a:t>
            </a:r>
            <a:r>
              <a:rPr lang="fr-FR" sz="28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 ao cliente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F5C0E4C-04BA-D867-31F6-848D60D80846}"/>
              </a:ext>
            </a:extLst>
          </p:cNvPr>
          <p:cNvGrpSpPr/>
          <p:nvPr/>
        </p:nvGrpSpPr>
        <p:grpSpPr>
          <a:xfrm>
            <a:off x="3569934" y="1966134"/>
            <a:ext cx="6005383" cy="2833581"/>
            <a:chOff x="3569934" y="1966134"/>
            <a:chExt cx="6005383" cy="2833581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978D809C-BA06-6B50-83E3-4B6AC5A88E5F}"/>
                </a:ext>
              </a:extLst>
            </p:cNvPr>
            <p:cNvSpPr/>
            <p:nvPr/>
          </p:nvSpPr>
          <p:spPr>
            <a:xfrm>
              <a:off x="3569934" y="1966134"/>
              <a:ext cx="6005383" cy="2833581"/>
            </a:xfrm>
            <a:prstGeom prst="roundRect">
              <a:avLst>
                <a:gd name="adj" fmla="val 2713"/>
              </a:avLst>
            </a:prstGeom>
            <a:solidFill>
              <a:schemeClr val="tx1">
                <a:alpha val="17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715963" lvl="2"/>
              <a:r>
                <a:rPr lang="fr-FR" spc="100" dirty="0">
                  <a:solidFill>
                    <a:schemeClr val="tx1"/>
                  </a:solidFill>
                  <a:latin typeface="Neue Plak SemiBold" panose="020B0604030202020204" pitchFamily="34" charset="0"/>
                </a:rPr>
                <a:t>Clientes</a:t>
              </a:r>
            </a:p>
            <a:p>
              <a:pPr marL="715963" lvl="2"/>
              <a:endParaRPr lang="fr-FR" spc="100" dirty="0">
                <a:solidFill>
                  <a:schemeClr val="tx1"/>
                </a:solidFill>
                <a:latin typeface="Neue Plak SemiBold" panose="020B0604030202020204" pitchFamily="34" charset="0"/>
              </a:endParaRPr>
            </a:p>
            <a:p>
              <a:pPr marL="715963" lvl="2"/>
              <a:endParaRPr lang="fr-FR" spc="100" dirty="0">
                <a:solidFill>
                  <a:schemeClr val="tx1"/>
                </a:solidFill>
                <a:latin typeface="Neue Plak SemiBold" panose="020B0604030202020204" pitchFamily="34" charset="0"/>
              </a:endParaRP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9EE69A0B-2B6F-F0FB-EB11-D68EF4F99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4616" y="2117331"/>
              <a:ext cx="1766922" cy="2623338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8F18BF09-ACFE-17AA-9685-0D6ABCF7614A}"/>
              </a:ext>
            </a:extLst>
          </p:cNvPr>
          <p:cNvGrpSpPr/>
          <p:nvPr/>
        </p:nvGrpSpPr>
        <p:grpSpPr>
          <a:xfrm>
            <a:off x="2725670" y="3953114"/>
            <a:ext cx="4012856" cy="1521722"/>
            <a:chOff x="3895872" y="5386919"/>
            <a:chExt cx="4012856" cy="1521722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F7D32499-204F-D924-AFA2-03D5B2FD7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8969" y="5386919"/>
              <a:ext cx="3533595" cy="1313347"/>
            </a:xfrm>
            <a:prstGeom prst="rect">
              <a:avLst/>
            </a:prstGeom>
            <a:noFill/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0068CE10-93E1-0302-C3E1-E4C05FBE8B7A}"/>
                </a:ext>
              </a:extLst>
            </p:cNvPr>
            <p:cNvSpPr txBox="1"/>
            <p:nvPr/>
          </p:nvSpPr>
          <p:spPr>
            <a:xfrm>
              <a:off x="3895872" y="6677809"/>
              <a:ext cx="401285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900" dirty="0">
                  <a:latin typeface="Neue Plak Ultra Light" panose="020B0204030202020204" pitchFamily="34" charset="0"/>
                </a:rPr>
                <a:t>https://exame.com/</a:t>
              </a:r>
              <a:r>
                <a:rPr lang="fr-FR" sz="900" dirty="0">
                  <a:solidFill>
                    <a:schemeClr val="tx2">
                      <a:lumMod val="90000"/>
                    </a:schemeClr>
                  </a:solidFill>
                  <a:latin typeface="Neue Plak Ultra Light" panose="020B0204030202020204" pitchFamily="34" charset="0"/>
                </a:rPr>
                <a:t>negocios</a:t>
              </a:r>
              <a:r>
                <a:rPr lang="fr-FR" sz="900" dirty="0">
                  <a:latin typeface="Neue Plak Ultra Light" panose="020B0204030202020204" pitchFamily="34" charset="0"/>
                </a:rPr>
                <a:t>/os-10-maiores-clientes-da-embraer/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0679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588B26-7CEF-109A-A870-125B8A1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18" y="105400"/>
            <a:ext cx="10095320" cy="1083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ue Plak SemiBold" panose="020B0604030202020204" pitchFamily="34" charset="0"/>
              </a:rPr>
              <a:t>Desenvolvimento do projeto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DC58992-DE1A-FEA1-48D8-31F7CBE75C9B}"/>
              </a:ext>
            </a:extLst>
          </p:cNvPr>
          <p:cNvSpPr/>
          <p:nvPr/>
        </p:nvSpPr>
        <p:spPr>
          <a:xfrm>
            <a:off x="1223183" y="303118"/>
            <a:ext cx="1567147" cy="731172"/>
          </a:xfrm>
          <a:prstGeom prst="round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latin typeface="Neue Plak SemiBold" panose="020B0604030202020204" pitchFamily="34" charset="0"/>
              </a:rPr>
              <a:t>Trello</a:t>
            </a:r>
            <a:r>
              <a:rPr lang="pt-BR" sz="1200" dirty="0">
                <a:latin typeface="Neue Plak SemiBold" panose="020B0604030202020204" pitchFamily="34" charset="0"/>
              </a:rPr>
              <a:t> para gerenciamento das tarefas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D310DCB-0E55-30B6-39C2-236489551F50}"/>
              </a:ext>
            </a:extLst>
          </p:cNvPr>
          <p:cNvGrpSpPr/>
          <p:nvPr/>
        </p:nvGrpSpPr>
        <p:grpSpPr>
          <a:xfrm>
            <a:off x="1549155" y="1043545"/>
            <a:ext cx="9093690" cy="5709055"/>
            <a:chOff x="2867463" y="844094"/>
            <a:chExt cx="9093690" cy="5709055"/>
          </a:xfrm>
        </p:grpSpPr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9E055FF-7F61-0DBB-3230-796DC879C3F3}"/>
                </a:ext>
              </a:extLst>
            </p:cNvPr>
            <p:cNvSpPr txBox="1"/>
            <p:nvPr/>
          </p:nvSpPr>
          <p:spPr>
            <a:xfrm>
              <a:off x="2867463" y="844094"/>
              <a:ext cx="76057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>
                  <a:latin typeface="Neue Plak SemiBold" panose="020B060403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https://trello.com/b/CLg38wCp/projeto-integrador-embraer-grupo-4</a:t>
              </a:r>
              <a:endParaRPr lang="pt-BR" dirty="0">
                <a:latin typeface="Neue Plak SemiBold" panose="020B0604030202020204" pitchFamily="34" charset="0"/>
              </a:endParaRPr>
            </a:p>
          </p:txBody>
        </p: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5C76FAAA-1D71-DAD1-0FB5-E7926C281016}"/>
                </a:ext>
              </a:extLst>
            </p:cNvPr>
            <p:cNvGrpSpPr/>
            <p:nvPr/>
          </p:nvGrpSpPr>
          <p:grpSpPr>
            <a:xfrm>
              <a:off x="2933217" y="1166373"/>
              <a:ext cx="9027936" cy="5386776"/>
              <a:chOff x="2933217" y="1166373"/>
              <a:chExt cx="9027936" cy="5386776"/>
            </a:xfrm>
          </p:grpSpPr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CC2AF743-B1E0-0A81-91FB-FFCF719814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537"/>
              <a:stretch/>
            </p:blipFill>
            <p:spPr>
              <a:xfrm>
                <a:off x="2933217" y="1166373"/>
                <a:ext cx="8303767" cy="4480879"/>
              </a:xfrm>
              <a:prstGeom prst="rect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</p:pic>
          <p:pic>
            <p:nvPicPr>
              <p:cNvPr id="73" name="Imagem 72">
                <a:extLst>
                  <a:ext uri="{FF2B5EF4-FFF2-40B4-BE49-F238E27FC236}">
                    <a16:creationId xmlns:a16="http://schemas.microsoft.com/office/drawing/2014/main" id="{EF2185DC-9047-C00E-021F-01956C191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31275" y="2681714"/>
                <a:ext cx="3429878" cy="3871435"/>
              </a:xfrm>
              <a:prstGeom prst="rect">
                <a:avLst/>
              </a:prstGeom>
              <a:ln>
                <a:solidFill>
                  <a:schemeClr val="accent2">
                    <a:lumMod val="50000"/>
                  </a:schemeClr>
                </a:solidFill>
              </a:ln>
            </p:spPr>
          </p:pic>
        </p:grpSp>
      </p:grpSp>
      <p:pic>
        <p:nvPicPr>
          <p:cNvPr id="5" name="Imagem 4" descr="Texto, Logotipo&#10;&#10;Descrição gerada automaticamente">
            <a:extLst>
              <a:ext uri="{FF2B5EF4-FFF2-40B4-BE49-F238E27FC236}">
                <a16:creationId xmlns:a16="http://schemas.microsoft.com/office/drawing/2014/main" id="{2A1A394D-1811-A2B1-09D0-E62FE105C7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73" y="6002871"/>
            <a:ext cx="1628775" cy="50030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3387D5B-C486-82A5-0264-B32D84EC1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14" y="6430757"/>
            <a:ext cx="1695767" cy="59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691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Personalizada 1">
      <a:dk1>
        <a:sysClr val="windowText" lastClr="000000"/>
      </a:dk1>
      <a:lt1>
        <a:sysClr val="window" lastClr="FFFFFF"/>
      </a:lt1>
      <a:dk2>
        <a:srgbClr val="002060"/>
      </a:dk2>
      <a:lt2>
        <a:srgbClr val="EBEBEB"/>
      </a:lt2>
      <a:accent1>
        <a:srgbClr val="0C7ACF"/>
      </a:accent1>
      <a:accent2>
        <a:srgbClr val="0E72EC"/>
      </a:accent2>
      <a:accent3>
        <a:srgbClr val="0E72EC"/>
      </a:accent3>
      <a:accent4>
        <a:srgbClr val="5AA0F5"/>
      </a:accent4>
      <a:accent5>
        <a:srgbClr val="75CEEC"/>
      </a:accent5>
      <a:accent6>
        <a:srgbClr val="55AFF4"/>
      </a:accent6>
      <a:hlink>
        <a:srgbClr val="0C7ACF"/>
      </a:hlink>
      <a:folHlink>
        <a:srgbClr val="BDE0FB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1959</TotalTime>
  <Words>1145</Words>
  <Application>Microsoft Office PowerPoint</Application>
  <PresentationFormat>Widescreen</PresentationFormat>
  <Paragraphs>168</Paragraphs>
  <Slides>18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Arial</vt:lpstr>
      <vt:lpstr>Calibri</vt:lpstr>
      <vt:lpstr>inter</vt:lpstr>
      <vt:lpstr>Neue Plak SemiBold</vt:lpstr>
      <vt:lpstr>Neue Plak Ultra Light</vt:lpstr>
      <vt:lpstr>Söhne</vt:lpstr>
      <vt:lpstr>Tw Cen MT</vt:lpstr>
      <vt:lpstr>Circuito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Jana R.O.</dc:creator>
  <cp:lastModifiedBy>LUANA TACUATIA</cp:lastModifiedBy>
  <cp:revision>93</cp:revision>
  <dcterms:created xsi:type="dcterms:W3CDTF">2024-01-14T18:57:16Z</dcterms:created>
  <dcterms:modified xsi:type="dcterms:W3CDTF">2024-01-19T00:03:50Z</dcterms:modified>
</cp:coreProperties>
</file>